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1"/>
  </p:notesMasterIdLst>
  <p:handoutMasterIdLst>
    <p:handoutMasterId r:id="rId72"/>
  </p:handoutMasterIdLst>
  <p:sldIdLst>
    <p:sldId id="256" r:id="rId2"/>
    <p:sldId id="684" r:id="rId3"/>
    <p:sldId id="685" r:id="rId4"/>
    <p:sldId id="686" r:id="rId5"/>
    <p:sldId id="689" r:id="rId6"/>
    <p:sldId id="518" r:id="rId7"/>
    <p:sldId id="745" r:id="rId8"/>
    <p:sldId id="519" r:id="rId9"/>
    <p:sldId id="676" r:id="rId10"/>
    <p:sldId id="746" r:id="rId11"/>
    <p:sldId id="720" r:id="rId12"/>
    <p:sldId id="721" r:id="rId13"/>
    <p:sldId id="722" r:id="rId14"/>
    <p:sldId id="723" r:id="rId15"/>
    <p:sldId id="724" r:id="rId16"/>
    <p:sldId id="725" r:id="rId17"/>
    <p:sldId id="726" r:id="rId18"/>
    <p:sldId id="727" r:id="rId19"/>
    <p:sldId id="728" r:id="rId20"/>
    <p:sldId id="729" r:id="rId21"/>
    <p:sldId id="730" r:id="rId22"/>
    <p:sldId id="731" r:id="rId23"/>
    <p:sldId id="732" r:id="rId24"/>
    <p:sldId id="733" r:id="rId25"/>
    <p:sldId id="734" r:id="rId26"/>
    <p:sldId id="735" r:id="rId27"/>
    <p:sldId id="736" r:id="rId28"/>
    <p:sldId id="737" r:id="rId29"/>
    <p:sldId id="738" r:id="rId30"/>
    <p:sldId id="739" r:id="rId31"/>
    <p:sldId id="740" r:id="rId32"/>
    <p:sldId id="741" r:id="rId33"/>
    <p:sldId id="742" r:id="rId34"/>
    <p:sldId id="743" r:id="rId35"/>
    <p:sldId id="527" r:id="rId36"/>
    <p:sldId id="701" r:id="rId37"/>
    <p:sldId id="270" r:id="rId38"/>
    <p:sldId id="272" r:id="rId39"/>
    <p:sldId id="744" r:id="rId40"/>
    <p:sldId id="540" r:id="rId41"/>
    <p:sldId id="717" r:id="rId42"/>
    <p:sldId id="713" r:id="rId43"/>
    <p:sldId id="711" r:id="rId44"/>
    <p:sldId id="712" r:id="rId45"/>
    <p:sldId id="535" r:id="rId46"/>
    <p:sldId id="529" r:id="rId47"/>
    <p:sldId id="696" r:id="rId48"/>
    <p:sldId id="677" r:id="rId49"/>
    <p:sldId id="716" r:id="rId50"/>
    <p:sldId id="430" r:id="rId51"/>
    <p:sldId id="688" r:id="rId52"/>
    <p:sldId id="458" r:id="rId53"/>
    <p:sldId id="503" r:id="rId54"/>
    <p:sldId id="558" r:id="rId55"/>
    <p:sldId id="749" r:id="rId56"/>
    <p:sldId id="750" r:id="rId57"/>
    <p:sldId id="752" r:id="rId58"/>
    <p:sldId id="753" r:id="rId59"/>
    <p:sldId id="563" r:id="rId60"/>
    <p:sldId id="545" r:id="rId61"/>
    <p:sldId id="581" r:id="rId62"/>
    <p:sldId id="580" r:id="rId63"/>
    <p:sldId id="600" r:id="rId64"/>
    <p:sldId id="602" r:id="rId65"/>
    <p:sldId id="585" r:id="rId66"/>
    <p:sldId id="603" r:id="rId67"/>
    <p:sldId id="586" r:id="rId68"/>
    <p:sldId id="588" r:id="rId69"/>
    <p:sldId id="590" r:id="rId70"/>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A18623"/>
    <a:srgbClr val="9E7800"/>
    <a:srgbClr val="C49500"/>
    <a:srgbClr val="F430AB"/>
    <a:srgbClr val="E6E703"/>
    <a:srgbClr val="72AAAE"/>
    <a:srgbClr val="2A40E2"/>
    <a:srgbClr val="233AE1"/>
    <a:srgbClr val="1C31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80"/>
    <p:restoredTop sz="95005" autoAdjust="0"/>
  </p:normalViewPr>
  <p:slideViewPr>
    <p:cSldViewPr>
      <p:cViewPr varScale="1">
        <p:scale>
          <a:sx n="123" d="100"/>
          <a:sy n="123" d="100"/>
        </p:scale>
        <p:origin x="216" y="2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5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77495" y="6956426"/>
            <a:ext cx="8478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376">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62593" y="6956426"/>
            <a:ext cx="877605" cy="28333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95" tIns="46988" rIns="92295" bIns="46988">
            <a:spAutoFit/>
          </a:bodyPr>
          <a:lstStyle/>
          <a:p>
            <a:pPr algn="ctr" defTabSz="917376">
              <a:lnSpc>
                <a:spcPct val="90000"/>
              </a:lnSpc>
            </a:pPr>
            <a:r>
              <a:rPr lang="en-US" sz="1300" b="0"/>
              <a:t>Page </a:t>
            </a:r>
            <a:fld id="{6D259941-7246-4245-A40C-55C6F952DF9E}" type="slidenum">
              <a:rPr lang="en-US" sz="1300" b="0"/>
              <a:pPr algn="ctr" defTabSz="917376">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4" y="3475040"/>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50" tIns="46988" rIns="95650" bIns="4698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434975" y="690563"/>
            <a:ext cx="6127750" cy="3448050"/>
          </a:xfrm>
          <a:ln/>
        </p:spPr>
      </p:sp>
      <p:sp>
        <p:nvSpPr>
          <p:cNvPr id="73731" name="Rectangle 3"/>
          <p:cNvSpPr>
            <a:spLocks noGrp="1" noChangeArrowheads="1"/>
          </p:cNvSpPr>
          <p:nvPr>
            <p:ph type="body" idx="1"/>
          </p:nvPr>
        </p:nvSpPr>
        <p:spPr>
          <a:xfrm>
            <a:off x="700088" y="4367213"/>
            <a:ext cx="5597525" cy="41370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atin typeface="Comic Sans MS" charset="0"/>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p>
          <a:p>
            <a:pPr>
              <a:defRPr/>
            </a:pPr>
            <a:r>
              <a:rPr lang="en-US">
                <a:latin typeface="Comic Sans MS" charset="0"/>
              </a:rPr>
              <a:t>The name we give to such an integrated system is a Societal Scale Information System, a name meant to evoke its scale – enormous -  and purpose – benefiting people and the economy.</a:t>
            </a:r>
          </a:p>
          <a:p>
            <a:pPr>
              <a:defRPr/>
            </a:pPr>
            <a:endParaRPr lang="en-US">
              <a:latin typeface="Comic Sans MS" charset="0"/>
            </a:endParaRPr>
          </a:p>
          <a:p>
            <a:pPr>
              <a:defRPr/>
            </a:pPr>
            <a:r>
              <a:rPr lang="en-US">
                <a:latin typeface="Comic Sans MS" charset="0"/>
              </a:rPr>
              <a:t>I will leave the details of all the specific applications that Ruzena mentioned, be it to energy efficiency or education or disaster response the social sciences, and indeed most details, to later talks and posters. </a:t>
            </a:r>
          </a:p>
        </p:txBody>
      </p:sp>
    </p:spTree>
    <p:extLst>
      <p:ext uri="{BB962C8B-B14F-4D97-AF65-F5344CB8AC3E}">
        <p14:creationId xmlns:p14="http://schemas.microsoft.com/office/powerpoint/2010/main" val="228288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altLang="en-US">
                <a:latin typeface="Comic Sans MS" charset="0"/>
                <a:ea typeface="ＭＳ Ｐゴシック" charset="-128"/>
                <a:cs typeface="+mn-cs"/>
              </a:rPr>
              <a:t>In this course we are not focusing on a single node system but on the end-to-end system. The reason is very simple: today the majority of applications we use does not run on our system. Social networks, e-mail, google docs, online gamming, etc. </a:t>
            </a:r>
          </a:p>
        </p:txBody>
      </p:sp>
    </p:spTree>
    <p:extLst>
      <p:ext uri="{BB962C8B-B14F-4D97-AF65-F5344CB8AC3E}">
        <p14:creationId xmlns:p14="http://schemas.microsoft.com/office/powerpoint/2010/main" val="310683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9cca619b8e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g29cca619b8e_0_1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is a plot from last year showing that over the past 12 years the compute demands required to train state-of-the-art ML models [C] have doubled every 5.7 months. This is equivalent to the compute demands growing about 10 times every 18 months.</a:t>
            </a:r>
            <a:endParaRPr/>
          </a:p>
        </p:txBody>
      </p:sp>
    </p:spTree>
    <p:extLst>
      <p:ext uri="{BB962C8B-B14F-4D97-AF65-F5344CB8AC3E}">
        <p14:creationId xmlns:p14="http://schemas.microsoft.com/office/powerpoint/2010/main" val="2696096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9cca619b8e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1" name="Google Shape;591;g29cca619b8e_0_11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To put things </a:t>
            </a:r>
            <a:r>
              <a:rPr lang="en-US"/>
              <a:t>into perspective</a:t>
            </a:r>
            <a:r>
              <a:rPr lang="en-US">
                <a:solidFill>
                  <a:schemeClr val="dk1"/>
                </a:solidFill>
              </a:rPr>
              <a:t>, [C] here I’m overlaying the Moore’s Law performance increase, as well as the [C] real per-core performance increase on the previous plot showing ML training compute demand.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t>[C] </a:t>
            </a:r>
            <a:r>
              <a:rPr lang="en-US">
                <a:solidFill>
                  <a:schemeClr val="dk1"/>
                </a:solidFill>
              </a:rPr>
              <a:t>The gap between the compute demand of training the state-of-the-art models and the performance of a single core is huge, and is growing rapidly. In fact, note that even if the Moore’s law weren’t ending, it would have been of little help to bridge this gap.</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612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9cca619b8e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g29cca619b8e_0_1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Well, it turns out that while specialized hardware accelerators </a:t>
            </a:r>
            <a:r>
              <a:rPr lang="en-US"/>
              <a:t>certainly</a:t>
            </a:r>
            <a:r>
              <a:rPr lang="en-US">
                <a:solidFill>
                  <a:schemeClr val="dk1"/>
                </a:solidFill>
              </a:rPr>
              <a:t> helps, </a:t>
            </a:r>
            <a:r>
              <a:rPr lang="en-US"/>
              <a:t>they are</a:t>
            </a:r>
            <a:r>
              <a:rPr lang="en-US">
                <a:solidFill>
                  <a:schemeClr val="dk1"/>
                </a:solidFill>
              </a:rPr>
              <a:t> not enough!</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400"/>
              <a:buNone/>
            </a:pPr>
            <a:r>
              <a:rPr lang="en-US">
                <a:solidFill>
                  <a:schemeClr val="dk1"/>
                </a:solidFill>
              </a:rPr>
              <a:t>Here I am overlaying the performance for both [C] Nvidia GPUs and [C] Google TPUs on the previous plot. Note that despite the fact that the Moore’s law </a:t>
            </a:r>
            <a:r>
              <a:rPr lang="en-US"/>
              <a:t>has </a:t>
            </a:r>
            <a:r>
              <a:rPr lang="en-US">
                <a:solidFill>
                  <a:schemeClr val="dk1"/>
                </a:solidFill>
              </a:rPr>
              <a:t>slow</a:t>
            </a:r>
            <a:r>
              <a:rPr lang="en-US"/>
              <a:t>ed</a:t>
            </a:r>
            <a:r>
              <a:rPr lang="en-US">
                <a:solidFill>
                  <a:schemeClr val="dk1"/>
                </a:solidFill>
              </a:rPr>
              <a:t> down, these processors are still able to provide about a 2-times performance improvement every 18 months, They do so by aggressively specializing their hardware architecture for deep learning workloads.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However, despite the impressive increase in the performance of these specialized processors, they are still falling way short of satisfying the compute demands of training state-of-the-art ML models. [C] </a:t>
            </a:r>
            <a:r>
              <a:rPr lang="en-US"/>
              <a:t>T</a:t>
            </a:r>
            <a:r>
              <a:rPr lang="en-US">
                <a:solidFill>
                  <a:schemeClr val="dk1"/>
                </a:solidFill>
              </a:rPr>
              <a:t>his gap still continues to grow exponentially!</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82741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body" idx="1"/>
          </p:nvPr>
        </p:nvSpPr>
        <p:spPr>
          <a:xfrm>
            <a:off x="525291" y="4367930"/>
            <a:ext cx="6031583" cy="4136462"/>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5647" tIns="46986" rIns="95647" bIns="46986"/>
          <a:lstStyle/>
          <a:p>
            <a:endParaRPr lang="en-US" dirty="0">
              <a:ea typeface="ＭＳ Ｐゴシック" charset="0"/>
              <a:cs typeface="ＭＳ Ｐゴシック" charset="0"/>
            </a:endParaRPr>
          </a:p>
        </p:txBody>
      </p:sp>
      <p:sp>
        <p:nvSpPr>
          <p:cNvPr id="44034" name="Rectangle 3"/>
          <p:cNvSpPr>
            <a:spLocks noGrp="1" noRot="1" noChangeAspect="1" noChangeArrowheads="1" noTextEdit="1"/>
          </p:cNvSpPr>
          <p:nvPr>
            <p:ph type="sldImg"/>
          </p:nvPr>
        </p:nvSpPr>
        <p:spPr>
          <a:xfrm>
            <a:off x="454025" y="588963"/>
            <a:ext cx="6105525" cy="343535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404521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2362200" y="547688"/>
            <a:ext cx="4876800" cy="2744787"/>
          </a:xfrm>
          <a:ln/>
        </p:spPr>
      </p:sp>
      <p:sp>
        <p:nvSpPr>
          <p:cNvPr id="74755" name="Notes Placeholder 2"/>
          <p:cNvSpPr>
            <a:spLocks noGrp="1"/>
          </p:cNvSpPr>
          <p:nvPr>
            <p:ph type="body" idx="1"/>
          </p:nvPr>
        </p:nvSpPr>
        <p:spPr>
          <a:extLst>
            <a:ext uri="{FAA26D3D-D897-4be2-8F04-BA451C77F1D7}">
              <ma14:placeholderFlag xmlns=""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
        <p:nvSpPr>
          <p:cNvPr id="49155" name="Slide Number Placeholder 3"/>
          <p:cNvSpPr>
            <a:spLocks noGrp="1"/>
          </p:cNvSpPr>
          <p:nvPr>
            <p:ph type="sldNum" sz="quarter" idx="4294967295"/>
          </p:nvPr>
        </p:nvSpPr>
        <p:spPr bwMode="auto">
          <a:xfrm>
            <a:off x="3983040" y="8763002"/>
            <a:ext cx="3038475" cy="40957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9" tIns="45711" rIns="91419" bIns="45711"/>
          <a:lstStyle>
            <a:lvl1pPr>
              <a:defRPr sz="2400" b="1">
                <a:solidFill>
                  <a:schemeClr val="tx1"/>
                </a:solidFill>
                <a:latin typeface="Comic Sans MS" charset="0"/>
                <a:ea typeface="ＭＳ Ｐゴシック" charset="0"/>
                <a:cs typeface="ＭＳ Ｐゴシック" charset="0"/>
              </a:defRPr>
            </a:lvl1pPr>
            <a:lvl2pPr marL="742789" indent="-285688">
              <a:defRPr sz="2400" b="1">
                <a:solidFill>
                  <a:schemeClr val="tx1"/>
                </a:solidFill>
                <a:latin typeface="Comic Sans MS" charset="0"/>
                <a:ea typeface="ＭＳ Ｐゴシック" charset="0"/>
              </a:defRPr>
            </a:lvl2pPr>
            <a:lvl3pPr marL="1142753" indent="-228550">
              <a:defRPr sz="2400" b="1">
                <a:solidFill>
                  <a:schemeClr val="tx1"/>
                </a:solidFill>
                <a:latin typeface="Comic Sans MS" charset="0"/>
                <a:ea typeface="ＭＳ Ｐゴシック" charset="0"/>
              </a:defRPr>
            </a:lvl3pPr>
            <a:lvl4pPr marL="1599854" indent="-228550">
              <a:defRPr sz="2400" b="1">
                <a:solidFill>
                  <a:schemeClr val="tx1"/>
                </a:solidFill>
                <a:latin typeface="Comic Sans MS" charset="0"/>
                <a:ea typeface="ＭＳ Ｐゴシック" charset="0"/>
              </a:defRPr>
            </a:lvl4pPr>
            <a:lvl5pPr marL="2056953" indent="-228550">
              <a:defRPr sz="2400" b="1">
                <a:solidFill>
                  <a:schemeClr val="tx1"/>
                </a:solidFill>
                <a:latin typeface="Comic Sans MS" charset="0"/>
                <a:ea typeface="ＭＳ Ｐゴシック" charset="0"/>
              </a:defRPr>
            </a:lvl5pPr>
            <a:lvl6pPr marL="2514054" indent="-228550" eaLnBrk="0" fontAlgn="base" hangingPunct="0">
              <a:spcBef>
                <a:spcPct val="0"/>
              </a:spcBef>
              <a:spcAft>
                <a:spcPct val="0"/>
              </a:spcAft>
              <a:defRPr sz="2400" b="1">
                <a:solidFill>
                  <a:schemeClr val="tx1"/>
                </a:solidFill>
                <a:latin typeface="Comic Sans MS" charset="0"/>
                <a:ea typeface="ＭＳ Ｐゴシック" charset="0"/>
              </a:defRPr>
            </a:lvl6pPr>
            <a:lvl7pPr marL="2971157" indent="-228550" eaLnBrk="0" fontAlgn="base" hangingPunct="0">
              <a:spcBef>
                <a:spcPct val="0"/>
              </a:spcBef>
              <a:spcAft>
                <a:spcPct val="0"/>
              </a:spcAft>
              <a:defRPr sz="2400" b="1">
                <a:solidFill>
                  <a:schemeClr val="tx1"/>
                </a:solidFill>
                <a:latin typeface="Comic Sans MS" charset="0"/>
                <a:ea typeface="ＭＳ Ｐゴシック" charset="0"/>
              </a:defRPr>
            </a:lvl7pPr>
            <a:lvl8pPr marL="3428257" indent="-228550" eaLnBrk="0" fontAlgn="base" hangingPunct="0">
              <a:spcBef>
                <a:spcPct val="0"/>
              </a:spcBef>
              <a:spcAft>
                <a:spcPct val="0"/>
              </a:spcAft>
              <a:defRPr sz="2400" b="1">
                <a:solidFill>
                  <a:schemeClr val="tx1"/>
                </a:solidFill>
                <a:latin typeface="Comic Sans MS" charset="0"/>
                <a:ea typeface="ＭＳ Ｐゴシック" charset="0"/>
              </a:defRPr>
            </a:lvl8pPr>
            <a:lvl9pPr marL="3885358" indent="-228550" eaLnBrk="0" fontAlgn="base" hangingPunct="0">
              <a:spcBef>
                <a:spcPct val="0"/>
              </a:spcBef>
              <a:spcAft>
                <a:spcPct val="0"/>
              </a:spcAft>
              <a:defRPr sz="2400" b="1">
                <a:solidFill>
                  <a:schemeClr val="tx1"/>
                </a:solidFill>
                <a:latin typeface="Comic Sans MS" charset="0"/>
                <a:ea typeface="ＭＳ Ｐゴシック" charset="0"/>
              </a:defRPr>
            </a:lvl9pPr>
          </a:lstStyle>
          <a:p>
            <a:fld id="{FCA468EE-B5DA-AC4E-AF81-7ECCEEA7E6F8}" type="slidenum">
              <a:rPr lang="en-US" sz="1800"/>
              <a:pPr/>
              <a:t>65</a:t>
            </a:fld>
            <a:endParaRPr lang="en-US" sz="1800"/>
          </a:p>
        </p:txBody>
      </p:sp>
    </p:spTree>
    <p:extLst>
      <p:ext uri="{BB962C8B-B14F-4D97-AF65-F5344CB8AC3E}">
        <p14:creationId xmlns:p14="http://schemas.microsoft.com/office/powerpoint/2010/main" val="39834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170" name="Notes Placeholder 2"/>
          <p:cNvSpPr>
            <a:spLocks noGrp="1"/>
          </p:cNvSpPr>
          <p:nvPr>
            <p:ph type="body" idx="1"/>
          </p:nvPr>
        </p:nvSpPr>
        <p:spPr>
          <a:noFill/>
        </p:spPr>
        <p:txBody>
          <a:bodyPr/>
          <a:lstStyle/>
          <a:p>
            <a:r>
              <a:rPr lang="en-US">
                <a:latin typeface="Comic Sans MS" charset="0"/>
              </a:rPr>
              <a:t>Mesos – Apple, Netflix, Twitter, Yelp, Airbnb, Groupon, Ebay, PayPal</a:t>
            </a:r>
          </a:p>
          <a:p>
            <a:r>
              <a:rPr lang="en-US">
                <a:latin typeface="Comic Sans MS" charset="0"/>
              </a:rPr>
              <a:t>Spark – Amazon, Baidu, Ebay, Groupon,Yahoo!</a:t>
            </a:r>
          </a:p>
        </p:txBody>
      </p:sp>
    </p:spTree>
    <p:extLst>
      <p:ext uri="{BB962C8B-B14F-4D97-AF65-F5344CB8AC3E}">
        <p14:creationId xmlns:p14="http://schemas.microsoft.com/office/powerpoint/2010/main" val="373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362200" y="547688"/>
            <a:ext cx="4876800" cy="2744787"/>
          </a:xfrm>
          <a:ln/>
        </p:spPr>
      </p:sp>
      <p:sp>
        <p:nvSpPr>
          <p:cNvPr id="68611"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extLst>
      <p:ext uri="{BB962C8B-B14F-4D97-AF65-F5344CB8AC3E}">
        <p14:creationId xmlns:p14="http://schemas.microsoft.com/office/powerpoint/2010/main" val="420735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9cca619b8e_0_11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contrast, according to the well known Moore’s law which powered the computer industry until the beginning of this century, the performance of a single core only doubled every 18 months [C]. Worse yet, since then, the performance growth started to slow down. [C] Today, per core performance, improves just a few percents every 18 months. </a:t>
            </a:r>
            <a:endParaRPr/>
          </a:p>
          <a:p>
            <a:pPr marL="0" lvl="0" indent="0" algn="l" rtl="0">
              <a:lnSpc>
                <a:spcPct val="100000"/>
              </a:lnSpc>
              <a:spcBef>
                <a:spcPts val="0"/>
              </a:spcBef>
              <a:spcAft>
                <a:spcPts val="0"/>
              </a:spcAft>
              <a:buSzPts val="1100"/>
              <a:buNone/>
            </a:pPr>
            <a:endParaRPr/>
          </a:p>
        </p:txBody>
      </p:sp>
      <p:sp>
        <p:nvSpPr>
          <p:cNvPr id="583" name="Google Shape;583;g29cca619b8e_0_1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9cca619b8e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g29cca619b8e_0_1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But, what about specialized hardware you might ask? After all, over the past decade a plethora of new hardware accelerators have been released to better support AI workloads.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being hurt by Moore’s law as well, the SSD capacity</a:t>
            </a:r>
            <a:r>
              <a:rPr lang="en-US" baseline="0" dirty="0"/>
              <a:t> will continue to increase significantly (much faster than CPU computation power) due to the more effective use of 3D layering. So expect more storage capacity per core. </a:t>
            </a:r>
            <a:endParaRPr lang="en-US" dirty="0"/>
          </a:p>
        </p:txBody>
      </p:sp>
    </p:spTree>
    <p:extLst>
      <p:ext uri="{BB962C8B-B14F-4D97-AF65-F5344CB8AC3E}">
        <p14:creationId xmlns:p14="http://schemas.microsoft.com/office/powerpoint/2010/main" val="4004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being hurt by Moore’s law as well, the SSD capacity</a:t>
            </a:r>
            <a:r>
              <a:rPr lang="en-US" baseline="0" dirty="0"/>
              <a:t> will continue to increase significantly (much faster than CPU computation power) due to the more effective use of 3D layering. So expect more storage capacity per core. </a:t>
            </a:r>
            <a:endParaRPr lang="en-US" dirty="0"/>
          </a:p>
        </p:txBody>
      </p:sp>
    </p:spTree>
    <p:extLst>
      <p:ext uri="{BB962C8B-B14F-4D97-AF65-F5344CB8AC3E}">
        <p14:creationId xmlns:p14="http://schemas.microsoft.com/office/powerpoint/2010/main" val="85667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bandwidth is</a:t>
            </a:r>
            <a:r>
              <a:rPr lang="en-US" baseline="0" dirty="0"/>
              <a:t> expected to also outpace the CPU power, so more bandwidth per core.  </a:t>
            </a:r>
            <a:endParaRPr lang="en-US" dirty="0"/>
          </a:p>
        </p:txBody>
      </p:sp>
    </p:spTree>
    <p:extLst>
      <p:ext uri="{BB962C8B-B14F-4D97-AF65-F5344CB8AC3E}">
        <p14:creationId xmlns:p14="http://schemas.microsoft.com/office/powerpoint/2010/main" val="218225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xfrm>
            <a:off x="1282700" y="3475038"/>
            <a:ext cx="7035800" cy="3292475"/>
          </a:xfrm>
          <a:extLst>
            <a:ext uri="{FAA26D3D-D897-4be2-8F04-BA451C77F1D7}">
              <ma14:placeholderFlag xmlns="" xmlns:ma14="http://schemas.microsoft.com/office/mac/drawingml/2011/main" val="1"/>
            </a:ext>
            <a:ext uri="{91240B29-F687-4f45-9708-019B960494DF}">
              <a14:hiddenLine xmlns="" xmlns:a14="http://schemas.microsoft.com/office/drawing/2010/main" w="9525">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5670" tIns="46996" rIns="95670" bIns="46996"/>
          <a:lstStyle/>
          <a:p>
            <a:pPr>
              <a:defRPr/>
            </a:pPr>
            <a:endParaRPr lang="en-US">
              <a:latin typeface="Comic Sans MS"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8"/>
        <p:cNvGrpSpPr/>
        <p:nvPr/>
      </p:nvGrpSpPr>
      <p:grpSpPr>
        <a:xfrm>
          <a:off x="0" y="0"/>
          <a:ext cx="0" cy="0"/>
          <a:chOff x="0" y="0"/>
          <a:chExt cx="0" cy="0"/>
        </a:xfrm>
      </p:grpSpPr>
      <p:sp>
        <p:nvSpPr>
          <p:cNvPr id="149" name="Google Shape;149;g29cca619b8e_0_5423"/>
          <p:cNvSpPr txBox="1">
            <a:spLocks noGrp="1"/>
          </p:cNvSpPr>
          <p:nvPr>
            <p:ph type="title"/>
          </p:nvPr>
        </p:nvSpPr>
        <p:spPr>
          <a:xfrm>
            <a:off x="415600" y="593367"/>
            <a:ext cx="11360800" cy="763600"/>
          </a:xfrm>
          <a:prstGeom prst="rect">
            <a:avLst/>
          </a:prstGeom>
          <a:noFill/>
          <a:ln>
            <a:noFill/>
          </a:ln>
        </p:spPr>
        <p:txBody>
          <a:bodyPr spcFirstLastPara="1" wrap="square" lIns="68575" tIns="68575" rIns="68575" bIns="68575" anchor="t" anchorCtr="0">
            <a:normAutofit/>
          </a:bodyPr>
          <a:lstStyle>
            <a:lvl1pPr marR="0" lvl="0" algn="l" rtl="0">
              <a:lnSpc>
                <a:spcPct val="90000"/>
              </a:lnSpc>
              <a:spcBef>
                <a:spcPts val="0"/>
              </a:spcBef>
              <a:spcAft>
                <a:spcPts val="0"/>
              </a:spcAft>
              <a:buClr>
                <a:srgbClr val="404040"/>
              </a:buClr>
              <a:buSzPts val="11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2pPr>
            <a:lvl3pPr marR="0" lvl="2"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3pPr>
            <a:lvl4pPr marR="0" lvl="3"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4pPr>
            <a:lvl5pPr marR="0" lvl="4"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5pPr>
            <a:lvl6pPr marR="0" lvl="5"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6pPr>
            <a:lvl7pPr marR="0" lvl="6"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7pPr>
            <a:lvl8pPr marR="0" lvl="7"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8pPr>
            <a:lvl9pPr marR="0" lvl="8" algn="l" rtl="0">
              <a:lnSpc>
                <a:spcPct val="100000"/>
              </a:lnSpc>
              <a:spcBef>
                <a:spcPts val="0"/>
              </a:spcBef>
              <a:spcAft>
                <a:spcPts val="0"/>
              </a:spcAft>
              <a:buClr>
                <a:srgbClr val="404040"/>
              </a:buClr>
              <a:buSzPts val="1100"/>
              <a:buFont typeface="Arial"/>
              <a:buNone/>
              <a:defRPr sz="5333" b="0" i="0" u="none" strike="noStrike" cap="none">
                <a:solidFill>
                  <a:srgbClr val="404040"/>
                </a:solidFill>
                <a:latin typeface="Arial"/>
                <a:ea typeface="Arial"/>
                <a:cs typeface="Arial"/>
                <a:sym typeface="Arial"/>
              </a:defRPr>
            </a:lvl9pPr>
          </a:lstStyle>
          <a:p>
            <a:endParaRPr/>
          </a:p>
        </p:txBody>
      </p:sp>
      <p:sp>
        <p:nvSpPr>
          <p:cNvPr id="150" name="Google Shape;150;g29cca619b8e_0_5423"/>
          <p:cNvSpPr txBox="1">
            <a:spLocks noGrp="1"/>
          </p:cNvSpPr>
          <p:nvPr>
            <p:ph type="body" idx="1"/>
          </p:nvPr>
        </p:nvSpPr>
        <p:spPr>
          <a:xfrm>
            <a:off x="415600" y="1536633"/>
            <a:ext cx="11360800" cy="4555200"/>
          </a:xfrm>
          <a:prstGeom prst="rect">
            <a:avLst/>
          </a:prstGeom>
          <a:noFill/>
          <a:ln>
            <a:noFill/>
          </a:ln>
        </p:spPr>
        <p:txBody>
          <a:bodyPr spcFirstLastPara="1" wrap="square" lIns="68575" tIns="68575" rIns="68575" bIns="68575" anchor="t" anchorCtr="0">
            <a:normAutofit/>
          </a:bodyPr>
          <a:lstStyle>
            <a:lvl1pPr marL="609585" marR="0" lvl="0" indent="-304792" algn="l" rtl="0">
              <a:lnSpc>
                <a:spcPct val="90000"/>
              </a:lnSpc>
              <a:spcBef>
                <a:spcPts val="0"/>
              </a:spcBef>
              <a:spcAft>
                <a:spcPts val="0"/>
              </a:spcAft>
              <a:buClr>
                <a:srgbClr val="404040"/>
              </a:buClr>
              <a:buSzPts val="1100"/>
              <a:buNone/>
              <a:defRPr sz="3733" b="0" i="0" u="none" strike="noStrike" cap="none">
                <a:solidFill>
                  <a:srgbClr val="404040"/>
                </a:solidFill>
                <a:latin typeface="Helvetica Neue"/>
                <a:ea typeface="Helvetica Neue"/>
                <a:cs typeface="Helvetica Neue"/>
                <a:sym typeface="Helvetica Neue"/>
              </a:defRPr>
            </a:lvl1pPr>
            <a:lvl2pPr marL="1219170" marR="0" lvl="1" indent="-440256" algn="l" rtl="0">
              <a:lnSpc>
                <a:spcPct val="90000"/>
              </a:lnSpc>
              <a:spcBef>
                <a:spcPts val="0"/>
              </a:spcBef>
              <a:spcAft>
                <a:spcPts val="0"/>
              </a:spcAft>
              <a:buClr>
                <a:srgbClr val="404040"/>
              </a:buClr>
              <a:buSzPts val="1600"/>
              <a:buFont typeface="Arial"/>
              <a:buChar char="•"/>
              <a:defRPr sz="3200" b="0" i="0" u="none" strike="noStrike" cap="none">
                <a:solidFill>
                  <a:srgbClr val="404040"/>
                </a:solidFill>
                <a:latin typeface="Arial"/>
                <a:ea typeface="Arial"/>
                <a:cs typeface="Arial"/>
                <a:sym typeface="Arial"/>
              </a:defRPr>
            </a:lvl2pPr>
            <a:lvl3pPr marL="1828754" marR="0" lvl="2" indent="-431789" algn="l" rtl="0">
              <a:lnSpc>
                <a:spcPct val="90000"/>
              </a:lnSpc>
              <a:spcBef>
                <a:spcPts val="0"/>
              </a:spcBef>
              <a:spcAft>
                <a:spcPts val="0"/>
              </a:spcAft>
              <a:buClr>
                <a:srgbClr val="404040"/>
              </a:buClr>
              <a:buSzPts val="1500"/>
              <a:buFont typeface="Arial"/>
              <a:buChar char="–"/>
              <a:defRPr sz="2667" b="0" i="0" u="none" strike="noStrike" cap="none">
                <a:solidFill>
                  <a:srgbClr val="404040"/>
                </a:solidFill>
                <a:latin typeface="Arial"/>
                <a:ea typeface="Arial"/>
                <a:cs typeface="Arial"/>
                <a:sym typeface="Arial"/>
              </a:defRPr>
            </a:lvl3pPr>
            <a:lvl4pPr marL="2438339" marR="0" lvl="3" indent="-423323" algn="l" rtl="0">
              <a:lnSpc>
                <a:spcPct val="90000"/>
              </a:lnSpc>
              <a:spcBef>
                <a:spcPts val="0"/>
              </a:spcBef>
              <a:spcAft>
                <a:spcPts val="0"/>
              </a:spcAft>
              <a:buClr>
                <a:srgbClr val="404040"/>
              </a:buClr>
              <a:buSzPts val="1400"/>
              <a:buFont typeface="Arial"/>
              <a:buChar char="•"/>
              <a:defRPr sz="2667" b="0" i="0" u="none" strike="noStrike" cap="none">
                <a:solidFill>
                  <a:srgbClr val="404040"/>
                </a:solidFill>
                <a:latin typeface="Arial"/>
                <a:ea typeface="Arial"/>
                <a:cs typeface="Arial"/>
                <a:sym typeface="Arial"/>
              </a:defRPr>
            </a:lvl4pPr>
            <a:lvl5pPr marL="3047924" marR="0" lvl="4" indent="-431789" algn="l" rtl="0">
              <a:lnSpc>
                <a:spcPct val="90000"/>
              </a:lnSpc>
              <a:spcBef>
                <a:spcPts val="0"/>
              </a:spcBef>
              <a:spcAft>
                <a:spcPts val="0"/>
              </a:spcAft>
              <a:buClr>
                <a:srgbClr val="404040"/>
              </a:buClr>
              <a:buSzPts val="1500"/>
              <a:buFont typeface="Arial"/>
              <a:buChar char="-"/>
              <a:defRPr sz="2667" b="0" i="0" u="none" strike="noStrike" cap="none">
                <a:solidFill>
                  <a:srgbClr val="404040"/>
                </a:solidFill>
                <a:latin typeface="Arial"/>
                <a:ea typeface="Arial"/>
                <a:cs typeface="Arial"/>
                <a:sym typeface="Arial"/>
              </a:defRPr>
            </a:lvl5pPr>
            <a:lvl6pPr marL="3657509" marR="0" lvl="5" indent="-431789" algn="l" rtl="0">
              <a:lnSpc>
                <a:spcPct val="90000"/>
              </a:lnSpc>
              <a:spcBef>
                <a:spcPts val="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6pPr>
            <a:lvl7pPr marL="4267093" marR="0" lvl="6" indent="-431789" algn="l" rtl="0">
              <a:lnSpc>
                <a:spcPct val="90000"/>
              </a:lnSpc>
              <a:spcBef>
                <a:spcPts val="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7pPr>
            <a:lvl8pPr marL="4876678" marR="0" lvl="7" indent="-431789" algn="l" rtl="0">
              <a:lnSpc>
                <a:spcPct val="90000"/>
              </a:lnSpc>
              <a:spcBef>
                <a:spcPts val="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8pPr>
            <a:lvl9pPr marL="5486263" marR="0" lvl="8" indent="-431789" algn="l" rtl="0">
              <a:lnSpc>
                <a:spcPct val="90000"/>
              </a:lnSpc>
              <a:spcBef>
                <a:spcPts val="0"/>
              </a:spcBef>
              <a:spcAft>
                <a:spcPts val="0"/>
              </a:spcAft>
              <a:buClr>
                <a:schemeClr val="dk1"/>
              </a:buClr>
              <a:buSzPts val="15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51" name="Google Shape;151;g29cca619b8e_0_5423"/>
          <p:cNvSpPr txBox="1">
            <a:spLocks noGrp="1"/>
          </p:cNvSpPr>
          <p:nvPr>
            <p:ph type="sldNum" idx="12"/>
          </p:nvPr>
        </p:nvSpPr>
        <p:spPr>
          <a:xfrm>
            <a:off x="11296609" y="6217621"/>
            <a:ext cx="731600" cy="5248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chemeClr val="dk1"/>
              </a:buClr>
              <a:buSzPts val="1800"/>
              <a:buFont typeface="Helvetica Neue"/>
              <a:buNone/>
              <a:defRPr sz="2400" b="0" i="0" u="none" strike="noStrike" cap="none">
                <a:solidFill>
                  <a:schemeClr val="dk1"/>
                </a:solidFill>
                <a:latin typeface="Helvetica Neue"/>
                <a:ea typeface="Helvetica Neue"/>
                <a:cs typeface="Helvetica Neue"/>
                <a:sym typeface="Helvetica Neu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94591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52"/>
        <p:cNvGrpSpPr/>
        <p:nvPr/>
      </p:nvGrpSpPr>
      <p:grpSpPr>
        <a:xfrm>
          <a:off x="0" y="0"/>
          <a:ext cx="0" cy="0"/>
          <a:chOff x="0" y="0"/>
          <a:chExt cx="0" cy="0"/>
        </a:xfrm>
      </p:grpSpPr>
      <p:grpSp>
        <p:nvGrpSpPr>
          <p:cNvPr id="153" name="Google Shape;153;g29cca619b8e_0_5427"/>
          <p:cNvGrpSpPr/>
          <p:nvPr/>
        </p:nvGrpSpPr>
        <p:grpSpPr>
          <a:xfrm>
            <a:off x="10815758" y="6377871"/>
            <a:ext cx="878033" cy="196900"/>
            <a:chOff x="6720100" y="3002675"/>
            <a:chExt cx="658525" cy="147675"/>
          </a:xfrm>
        </p:grpSpPr>
        <p:sp>
          <p:nvSpPr>
            <p:cNvPr id="154" name="Google Shape;154;g29cca619b8e_0_5427"/>
            <p:cNvSpPr/>
            <p:nvPr/>
          </p:nvSpPr>
          <p:spPr>
            <a:xfrm>
              <a:off x="6904475" y="3030000"/>
              <a:ext cx="88150" cy="120350"/>
            </a:xfrm>
            <a:custGeom>
              <a:avLst/>
              <a:gdLst/>
              <a:ahLst/>
              <a:cxnLst/>
              <a:rect l="l" t="t" r="r" b="b"/>
              <a:pathLst>
                <a:path w="3526" h="4814" extrusionOk="0">
                  <a:moveTo>
                    <a:pt x="1" y="1"/>
                  </a:moveTo>
                  <a:lnTo>
                    <a:pt x="1354" y="3187"/>
                  </a:lnTo>
                  <a:lnTo>
                    <a:pt x="651" y="4813"/>
                  </a:lnTo>
                  <a:lnTo>
                    <a:pt x="1523" y="4813"/>
                  </a:lnTo>
                  <a:lnTo>
                    <a:pt x="3526" y="1"/>
                  </a:lnTo>
                  <a:lnTo>
                    <a:pt x="2654" y="1"/>
                  </a:lnTo>
                  <a:lnTo>
                    <a:pt x="1796" y="2277"/>
                  </a:lnTo>
                  <a:lnTo>
                    <a:pt x="976" y="1"/>
                  </a:ln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55" name="Google Shape;155;g29cca619b8e_0_5427"/>
            <p:cNvSpPr/>
            <p:nvPr/>
          </p:nvSpPr>
          <p:spPr>
            <a:xfrm>
              <a:off x="6995225" y="3028375"/>
              <a:ext cx="67975" cy="84250"/>
            </a:xfrm>
            <a:custGeom>
              <a:avLst/>
              <a:gdLst/>
              <a:ahLst/>
              <a:cxnLst/>
              <a:rect l="l" t="t" r="r" b="b"/>
              <a:pathLst>
                <a:path w="2719" h="3370" extrusionOk="0">
                  <a:moveTo>
                    <a:pt x="1353" y="0"/>
                  </a:moveTo>
                  <a:cubicBezTo>
                    <a:pt x="1145" y="0"/>
                    <a:pt x="872" y="66"/>
                    <a:pt x="702" y="118"/>
                  </a:cubicBezTo>
                  <a:cubicBezTo>
                    <a:pt x="494" y="222"/>
                    <a:pt x="325" y="326"/>
                    <a:pt x="221" y="495"/>
                  </a:cubicBezTo>
                  <a:cubicBezTo>
                    <a:pt x="117" y="651"/>
                    <a:pt x="117" y="820"/>
                    <a:pt x="117" y="976"/>
                  </a:cubicBezTo>
                  <a:cubicBezTo>
                    <a:pt x="117" y="1197"/>
                    <a:pt x="169" y="1366"/>
                    <a:pt x="273" y="1522"/>
                  </a:cubicBezTo>
                  <a:cubicBezTo>
                    <a:pt x="377" y="1626"/>
                    <a:pt x="494" y="1743"/>
                    <a:pt x="650" y="1796"/>
                  </a:cubicBezTo>
                  <a:cubicBezTo>
                    <a:pt x="820" y="1848"/>
                    <a:pt x="1028" y="1900"/>
                    <a:pt x="1249" y="1952"/>
                  </a:cubicBezTo>
                  <a:cubicBezTo>
                    <a:pt x="1522" y="2069"/>
                    <a:pt x="1678" y="2121"/>
                    <a:pt x="1795" y="2173"/>
                  </a:cubicBezTo>
                  <a:cubicBezTo>
                    <a:pt x="1899" y="2225"/>
                    <a:pt x="1951" y="2277"/>
                    <a:pt x="1951" y="2394"/>
                  </a:cubicBezTo>
                  <a:cubicBezTo>
                    <a:pt x="1951" y="2498"/>
                    <a:pt x="1899" y="2550"/>
                    <a:pt x="1795" y="2667"/>
                  </a:cubicBezTo>
                  <a:cubicBezTo>
                    <a:pt x="1743" y="2719"/>
                    <a:pt x="1574" y="2719"/>
                    <a:pt x="1418" y="2719"/>
                  </a:cubicBezTo>
                  <a:cubicBezTo>
                    <a:pt x="1249" y="2719"/>
                    <a:pt x="1145" y="2719"/>
                    <a:pt x="1028" y="2602"/>
                  </a:cubicBezTo>
                  <a:cubicBezTo>
                    <a:pt x="924" y="2550"/>
                    <a:pt x="872" y="2446"/>
                    <a:pt x="872" y="2277"/>
                  </a:cubicBezTo>
                  <a:lnTo>
                    <a:pt x="0" y="2277"/>
                  </a:lnTo>
                  <a:cubicBezTo>
                    <a:pt x="0" y="2498"/>
                    <a:pt x="117" y="2667"/>
                    <a:pt x="221" y="2823"/>
                  </a:cubicBezTo>
                  <a:cubicBezTo>
                    <a:pt x="325" y="2992"/>
                    <a:pt x="494" y="3148"/>
                    <a:pt x="702" y="3252"/>
                  </a:cubicBezTo>
                  <a:cubicBezTo>
                    <a:pt x="924" y="3317"/>
                    <a:pt x="1197" y="3369"/>
                    <a:pt x="1470" y="3369"/>
                  </a:cubicBezTo>
                  <a:cubicBezTo>
                    <a:pt x="1678" y="3369"/>
                    <a:pt x="1951" y="3369"/>
                    <a:pt x="2120" y="3252"/>
                  </a:cubicBezTo>
                  <a:cubicBezTo>
                    <a:pt x="2328" y="3148"/>
                    <a:pt x="2497" y="3044"/>
                    <a:pt x="2550" y="2875"/>
                  </a:cubicBezTo>
                  <a:cubicBezTo>
                    <a:pt x="2654" y="2771"/>
                    <a:pt x="2719" y="2602"/>
                    <a:pt x="2719" y="2394"/>
                  </a:cubicBezTo>
                  <a:cubicBezTo>
                    <a:pt x="2719" y="2173"/>
                    <a:pt x="2654" y="2017"/>
                    <a:pt x="2550" y="1848"/>
                  </a:cubicBezTo>
                  <a:cubicBezTo>
                    <a:pt x="2445" y="1743"/>
                    <a:pt x="2328" y="1626"/>
                    <a:pt x="2172" y="1574"/>
                  </a:cubicBezTo>
                  <a:cubicBezTo>
                    <a:pt x="2003" y="1522"/>
                    <a:pt x="1795" y="1470"/>
                    <a:pt x="1574" y="1418"/>
                  </a:cubicBezTo>
                  <a:cubicBezTo>
                    <a:pt x="1353" y="1366"/>
                    <a:pt x="1145" y="1249"/>
                    <a:pt x="1028" y="1197"/>
                  </a:cubicBezTo>
                  <a:cubicBezTo>
                    <a:pt x="924" y="1145"/>
                    <a:pt x="872" y="1093"/>
                    <a:pt x="872" y="976"/>
                  </a:cubicBezTo>
                  <a:cubicBezTo>
                    <a:pt x="872" y="872"/>
                    <a:pt x="924" y="820"/>
                    <a:pt x="1028" y="768"/>
                  </a:cubicBezTo>
                  <a:cubicBezTo>
                    <a:pt x="1093" y="716"/>
                    <a:pt x="1197" y="651"/>
                    <a:pt x="1353" y="651"/>
                  </a:cubicBezTo>
                  <a:cubicBezTo>
                    <a:pt x="1522" y="651"/>
                    <a:pt x="1626" y="716"/>
                    <a:pt x="1743" y="768"/>
                  </a:cubicBezTo>
                  <a:cubicBezTo>
                    <a:pt x="1847" y="872"/>
                    <a:pt x="1899" y="924"/>
                    <a:pt x="1899" y="1093"/>
                  </a:cubicBezTo>
                  <a:lnTo>
                    <a:pt x="2719" y="1093"/>
                  </a:lnTo>
                  <a:cubicBezTo>
                    <a:pt x="2654" y="768"/>
                    <a:pt x="2550" y="495"/>
                    <a:pt x="2328" y="274"/>
                  </a:cubicBezTo>
                  <a:cubicBezTo>
                    <a:pt x="2068" y="118"/>
                    <a:pt x="1795" y="0"/>
                    <a:pt x="1353"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56" name="Google Shape;156;g29cca619b8e_0_5427"/>
            <p:cNvSpPr/>
            <p:nvPr/>
          </p:nvSpPr>
          <p:spPr>
            <a:xfrm>
              <a:off x="7073900" y="3028375"/>
              <a:ext cx="80025" cy="84250"/>
            </a:xfrm>
            <a:custGeom>
              <a:avLst/>
              <a:gdLst/>
              <a:ahLst/>
              <a:cxnLst/>
              <a:rect l="l" t="t" r="r" b="b"/>
              <a:pathLst>
                <a:path w="3201" h="3370" extrusionOk="0">
                  <a:moveTo>
                    <a:pt x="1627" y="0"/>
                  </a:moveTo>
                  <a:cubicBezTo>
                    <a:pt x="1302" y="0"/>
                    <a:pt x="1028" y="66"/>
                    <a:pt x="755" y="222"/>
                  </a:cubicBezTo>
                  <a:cubicBezTo>
                    <a:pt x="547" y="326"/>
                    <a:pt x="326" y="547"/>
                    <a:pt x="222" y="820"/>
                  </a:cubicBezTo>
                  <a:cubicBezTo>
                    <a:pt x="53" y="1041"/>
                    <a:pt x="1" y="1366"/>
                    <a:pt x="1" y="1691"/>
                  </a:cubicBezTo>
                  <a:cubicBezTo>
                    <a:pt x="1" y="2017"/>
                    <a:pt x="53" y="2342"/>
                    <a:pt x="222" y="2602"/>
                  </a:cubicBezTo>
                  <a:cubicBezTo>
                    <a:pt x="326" y="2823"/>
                    <a:pt x="547" y="3044"/>
                    <a:pt x="755" y="3148"/>
                  </a:cubicBezTo>
                  <a:cubicBezTo>
                    <a:pt x="1028" y="3317"/>
                    <a:pt x="1302" y="3369"/>
                    <a:pt x="1627" y="3369"/>
                  </a:cubicBezTo>
                  <a:cubicBezTo>
                    <a:pt x="2004" y="3369"/>
                    <a:pt x="2381" y="3252"/>
                    <a:pt x="2654" y="3096"/>
                  </a:cubicBezTo>
                  <a:cubicBezTo>
                    <a:pt x="2928" y="2875"/>
                    <a:pt x="3084" y="2550"/>
                    <a:pt x="3201" y="2225"/>
                  </a:cubicBezTo>
                  <a:lnTo>
                    <a:pt x="2277" y="2225"/>
                  </a:lnTo>
                  <a:cubicBezTo>
                    <a:pt x="2173" y="2498"/>
                    <a:pt x="1952" y="2667"/>
                    <a:pt x="1627" y="2667"/>
                  </a:cubicBezTo>
                  <a:cubicBezTo>
                    <a:pt x="1406" y="2667"/>
                    <a:pt x="1198" y="2602"/>
                    <a:pt x="1080" y="2394"/>
                  </a:cubicBezTo>
                  <a:cubicBezTo>
                    <a:pt x="924" y="2225"/>
                    <a:pt x="872" y="2017"/>
                    <a:pt x="872" y="1691"/>
                  </a:cubicBezTo>
                  <a:cubicBezTo>
                    <a:pt x="872" y="1366"/>
                    <a:pt x="924" y="1145"/>
                    <a:pt x="1080" y="976"/>
                  </a:cubicBezTo>
                  <a:cubicBezTo>
                    <a:pt x="1198" y="768"/>
                    <a:pt x="1406" y="716"/>
                    <a:pt x="1627" y="716"/>
                  </a:cubicBezTo>
                  <a:cubicBezTo>
                    <a:pt x="1783" y="716"/>
                    <a:pt x="1952" y="768"/>
                    <a:pt x="2056" y="820"/>
                  </a:cubicBezTo>
                  <a:cubicBezTo>
                    <a:pt x="2173" y="924"/>
                    <a:pt x="2225" y="1041"/>
                    <a:pt x="2277" y="1145"/>
                  </a:cubicBezTo>
                  <a:lnTo>
                    <a:pt x="3201" y="1145"/>
                  </a:lnTo>
                  <a:cubicBezTo>
                    <a:pt x="3084" y="820"/>
                    <a:pt x="2928" y="495"/>
                    <a:pt x="2654" y="274"/>
                  </a:cubicBezTo>
                  <a:cubicBezTo>
                    <a:pt x="2381" y="118"/>
                    <a:pt x="2056" y="0"/>
                    <a:pt x="1627"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57" name="Google Shape;157;g29cca619b8e_0_5427"/>
            <p:cNvSpPr/>
            <p:nvPr/>
          </p:nvSpPr>
          <p:spPr>
            <a:xfrm>
              <a:off x="7162025" y="3028375"/>
              <a:ext cx="85225" cy="84250"/>
            </a:xfrm>
            <a:custGeom>
              <a:avLst/>
              <a:gdLst/>
              <a:ahLst/>
              <a:cxnLst/>
              <a:rect l="l" t="t" r="r" b="b"/>
              <a:pathLst>
                <a:path w="3409" h="3370" extrusionOk="0">
                  <a:moveTo>
                    <a:pt x="1679" y="716"/>
                  </a:moveTo>
                  <a:cubicBezTo>
                    <a:pt x="1835" y="716"/>
                    <a:pt x="2004" y="768"/>
                    <a:pt x="2108" y="820"/>
                  </a:cubicBezTo>
                  <a:cubicBezTo>
                    <a:pt x="2277" y="924"/>
                    <a:pt x="2381" y="1041"/>
                    <a:pt x="2433" y="1197"/>
                  </a:cubicBezTo>
                  <a:cubicBezTo>
                    <a:pt x="2485" y="1301"/>
                    <a:pt x="2550" y="1470"/>
                    <a:pt x="2550" y="1691"/>
                  </a:cubicBezTo>
                  <a:cubicBezTo>
                    <a:pt x="2550" y="1900"/>
                    <a:pt x="2485" y="2069"/>
                    <a:pt x="2433" y="2225"/>
                  </a:cubicBezTo>
                  <a:cubicBezTo>
                    <a:pt x="2381" y="2342"/>
                    <a:pt x="2277" y="2446"/>
                    <a:pt x="2108" y="2550"/>
                  </a:cubicBezTo>
                  <a:cubicBezTo>
                    <a:pt x="2004" y="2602"/>
                    <a:pt x="1835" y="2667"/>
                    <a:pt x="1679" y="2667"/>
                  </a:cubicBezTo>
                  <a:cubicBezTo>
                    <a:pt x="1510" y="2667"/>
                    <a:pt x="1406" y="2602"/>
                    <a:pt x="1250" y="2550"/>
                  </a:cubicBezTo>
                  <a:cubicBezTo>
                    <a:pt x="1133" y="2446"/>
                    <a:pt x="1029" y="2342"/>
                    <a:pt x="924" y="2173"/>
                  </a:cubicBezTo>
                  <a:cubicBezTo>
                    <a:pt x="859" y="2069"/>
                    <a:pt x="807" y="1900"/>
                    <a:pt x="807" y="1691"/>
                  </a:cubicBezTo>
                  <a:cubicBezTo>
                    <a:pt x="807" y="1470"/>
                    <a:pt x="859" y="1301"/>
                    <a:pt x="924" y="1145"/>
                  </a:cubicBezTo>
                  <a:cubicBezTo>
                    <a:pt x="1029" y="1041"/>
                    <a:pt x="1133" y="924"/>
                    <a:pt x="1250" y="820"/>
                  </a:cubicBezTo>
                  <a:cubicBezTo>
                    <a:pt x="1406" y="768"/>
                    <a:pt x="1510" y="716"/>
                    <a:pt x="1679" y="716"/>
                  </a:cubicBezTo>
                  <a:close/>
                  <a:moveTo>
                    <a:pt x="1458" y="0"/>
                  </a:moveTo>
                  <a:cubicBezTo>
                    <a:pt x="1185" y="0"/>
                    <a:pt x="924" y="66"/>
                    <a:pt x="703" y="222"/>
                  </a:cubicBezTo>
                  <a:cubicBezTo>
                    <a:pt x="482" y="326"/>
                    <a:pt x="326" y="547"/>
                    <a:pt x="157" y="820"/>
                  </a:cubicBezTo>
                  <a:cubicBezTo>
                    <a:pt x="53" y="1041"/>
                    <a:pt x="1" y="1366"/>
                    <a:pt x="1" y="1691"/>
                  </a:cubicBezTo>
                  <a:cubicBezTo>
                    <a:pt x="1" y="2017"/>
                    <a:pt x="53" y="2342"/>
                    <a:pt x="157" y="2550"/>
                  </a:cubicBezTo>
                  <a:cubicBezTo>
                    <a:pt x="326" y="2823"/>
                    <a:pt x="482" y="3044"/>
                    <a:pt x="703" y="3148"/>
                  </a:cubicBezTo>
                  <a:cubicBezTo>
                    <a:pt x="924" y="3317"/>
                    <a:pt x="1185" y="3369"/>
                    <a:pt x="1458" y="3369"/>
                  </a:cubicBezTo>
                  <a:cubicBezTo>
                    <a:pt x="1731" y="3369"/>
                    <a:pt x="1952" y="3317"/>
                    <a:pt x="2108" y="3252"/>
                  </a:cubicBezTo>
                  <a:cubicBezTo>
                    <a:pt x="2329" y="3148"/>
                    <a:pt x="2433" y="2992"/>
                    <a:pt x="2550" y="2875"/>
                  </a:cubicBezTo>
                  <a:lnTo>
                    <a:pt x="2550" y="3317"/>
                  </a:lnTo>
                  <a:lnTo>
                    <a:pt x="3409" y="3317"/>
                  </a:lnTo>
                  <a:lnTo>
                    <a:pt x="3409" y="66"/>
                  </a:lnTo>
                  <a:lnTo>
                    <a:pt x="2550" y="66"/>
                  </a:lnTo>
                  <a:lnTo>
                    <a:pt x="2550" y="274"/>
                  </a:lnTo>
                  <a:cubicBezTo>
                    <a:pt x="2550" y="326"/>
                    <a:pt x="2485" y="391"/>
                    <a:pt x="2433" y="391"/>
                  </a:cubicBezTo>
                  <a:cubicBezTo>
                    <a:pt x="2433" y="391"/>
                    <a:pt x="2433" y="326"/>
                    <a:pt x="2381" y="326"/>
                  </a:cubicBezTo>
                  <a:cubicBezTo>
                    <a:pt x="2329" y="274"/>
                    <a:pt x="2225" y="222"/>
                    <a:pt x="2108" y="170"/>
                  </a:cubicBezTo>
                  <a:cubicBezTo>
                    <a:pt x="1952" y="66"/>
                    <a:pt x="1731" y="0"/>
                    <a:pt x="1458"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58" name="Google Shape;158;g29cca619b8e_0_5427"/>
            <p:cNvSpPr/>
            <p:nvPr/>
          </p:nvSpPr>
          <p:spPr>
            <a:xfrm>
              <a:off x="6720100" y="3028375"/>
              <a:ext cx="85550" cy="84250"/>
            </a:xfrm>
            <a:custGeom>
              <a:avLst/>
              <a:gdLst/>
              <a:ahLst/>
              <a:cxnLst/>
              <a:rect l="l" t="t" r="r" b="b"/>
              <a:pathLst>
                <a:path w="3422" h="3370" extrusionOk="0">
                  <a:moveTo>
                    <a:pt x="1744" y="716"/>
                  </a:moveTo>
                  <a:cubicBezTo>
                    <a:pt x="1900" y="716"/>
                    <a:pt x="2017" y="768"/>
                    <a:pt x="2173" y="820"/>
                  </a:cubicBezTo>
                  <a:cubicBezTo>
                    <a:pt x="2277" y="924"/>
                    <a:pt x="2394" y="1041"/>
                    <a:pt x="2498" y="1197"/>
                  </a:cubicBezTo>
                  <a:cubicBezTo>
                    <a:pt x="2550" y="1301"/>
                    <a:pt x="2602" y="1470"/>
                    <a:pt x="2602" y="1691"/>
                  </a:cubicBezTo>
                  <a:cubicBezTo>
                    <a:pt x="2602" y="1900"/>
                    <a:pt x="2550" y="2069"/>
                    <a:pt x="2498" y="2225"/>
                  </a:cubicBezTo>
                  <a:cubicBezTo>
                    <a:pt x="2394" y="2342"/>
                    <a:pt x="2277" y="2446"/>
                    <a:pt x="2173" y="2550"/>
                  </a:cubicBezTo>
                  <a:cubicBezTo>
                    <a:pt x="2017" y="2602"/>
                    <a:pt x="1900" y="2667"/>
                    <a:pt x="1744" y="2667"/>
                  </a:cubicBezTo>
                  <a:cubicBezTo>
                    <a:pt x="1575" y="2667"/>
                    <a:pt x="1418" y="2602"/>
                    <a:pt x="1301" y="2550"/>
                  </a:cubicBezTo>
                  <a:cubicBezTo>
                    <a:pt x="1197" y="2446"/>
                    <a:pt x="1093" y="2342"/>
                    <a:pt x="976" y="2173"/>
                  </a:cubicBezTo>
                  <a:cubicBezTo>
                    <a:pt x="924" y="2069"/>
                    <a:pt x="872" y="1900"/>
                    <a:pt x="872" y="1691"/>
                  </a:cubicBezTo>
                  <a:cubicBezTo>
                    <a:pt x="872" y="1470"/>
                    <a:pt x="924" y="1301"/>
                    <a:pt x="976" y="1145"/>
                  </a:cubicBezTo>
                  <a:cubicBezTo>
                    <a:pt x="1093" y="1041"/>
                    <a:pt x="1197" y="924"/>
                    <a:pt x="1301" y="820"/>
                  </a:cubicBezTo>
                  <a:cubicBezTo>
                    <a:pt x="1418" y="768"/>
                    <a:pt x="1575" y="716"/>
                    <a:pt x="1744" y="716"/>
                  </a:cubicBezTo>
                  <a:close/>
                  <a:moveTo>
                    <a:pt x="1523" y="0"/>
                  </a:moveTo>
                  <a:cubicBezTo>
                    <a:pt x="1249" y="0"/>
                    <a:pt x="976" y="66"/>
                    <a:pt x="768" y="222"/>
                  </a:cubicBezTo>
                  <a:cubicBezTo>
                    <a:pt x="547" y="326"/>
                    <a:pt x="326" y="547"/>
                    <a:pt x="222" y="820"/>
                  </a:cubicBezTo>
                  <a:cubicBezTo>
                    <a:pt x="118" y="1041"/>
                    <a:pt x="1" y="1366"/>
                    <a:pt x="1" y="1691"/>
                  </a:cubicBezTo>
                  <a:cubicBezTo>
                    <a:pt x="1" y="2017"/>
                    <a:pt x="118" y="2342"/>
                    <a:pt x="222" y="2550"/>
                  </a:cubicBezTo>
                  <a:cubicBezTo>
                    <a:pt x="326" y="2823"/>
                    <a:pt x="547" y="3044"/>
                    <a:pt x="768" y="3148"/>
                  </a:cubicBezTo>
                  <a:cubicBezTo>
                    <a:pt x="976" y="3317"/>
                    <a:pt x="1249" y="3369"/>
                    <a:pt x="1523" y="3369"/>
                  </a:cubicBezTo>
                  <a:cubicBezTo>
                    <a:pt x="1744" y="3369"/>
                    <a:pt x="1952" y="3317"/>
                    <a:pt x="2173" y="3252"/>
                  </a:cubicBezTo>
                  <a:cubicBezTo>
                    <a:pt x="2342" y="3148"/>
                    <a:pt x="2498" y="2992"/>
                    <a:pt x="2602" y="2875"/>
                  </a:cubicBezTo>
                  <a:lnTo>
                    <a:pt x="2602" y="3317"/>
                  </a:lnTo>
                  <a:lnTo>
                    <a:pt x="3422" y="3317"/>
                  </a:lnTo>
                  <a:lnTo>
                    <a:pt x="3422" y="66"/>
                  </a:lnTo>
                  <a:lnTo>
                    <a:pt x="2602" y="66"/>
                  </a:lnTo>
                  <a:lnTo>
                    <a:pt x="2602" y="274"/>
                  </a:lnTo>
                  <a:cubicBezTo>
                    <a:pt x="2602" y="326"/>
                    <a:pt x="2550" y="391"/>
                    <a:pt x="2498" y="391"/>
                  </a:cubicBezTo>
                  <a:lnTo>
                    <a:pt x="2446" y="326"/>
                  </a:lnTo>
                  <a:cubicBezTo>
                    <a:pt x="2342" y="274"/>
                    <a:pt x="2277" y="222"/>
                    <a:pt x="2173" y="170"/>
                  </a:cubicBezTo>
                  <a:cubicBezTo>
                    <a:pt x="1952" y="66"/>
                    <a:pt x="1744" y="0"/>
                    <a:pt x="1523"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59" name="Google Shape;159;g29cca619b8e_0_5427"/>
            <p:cNvSpPr/>
            <p:nvPr/>
          </p:nvSpPr>
          <p:spPr>
            <a:xfrm>
              <a:off x="7263500" y="3002675"/>
              <a:ext cx="21800" cy="108650"/>
            </a:xfrm>
            <a:custGeom>
              <a:avLst/>
              <a:gdLst/>
              <a:ahLst/>
              <a:cxnLst/>
              <a:rect l="l" t="t" r="r" b="b"/>
              <a:pathLst>
                <a:path w="872" h="4346" extrusionOk="0">
                  <a:moveTo>
                    <a:pt x="0" y="1"/>
                  </a:moveTo>
                  <a:lnTo>
                    <a:pt x="0" y="4345"/>
                  </a:lnTo>
                  <a:lnTo>
                    <a:pt x="872" y="4345"/>
                  </a:lnTo>
                  <a:lnTo>
                    <a:pt x="872" y="1"/>
                  </a:ln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60" name="Google Shape;160;g29cca619b8e_0_5427"/>
            <p:cNvSpPr/>
            <p:nvPr/>
          </p:nvSpPr>
          <p:spPr>
            <a:xfrm>
              <a:off x="7297325" y="3028375"/>
              <a:ext cx="81300" cy="84250"/>
            </a:xfrm>
            <a:custGeom>
              <a:avLst/>
              <a:gdLst/>
              <a:ahLst/>
              <a:cxnLst/>
              <a:rect l="l" t="t" r="r" b="b"/>
              <a:pathLst>
                <a:path w="3252" h="3370" extrusionOk="0">
                  <a:moveTo>
                    <a:pt x="1626" y="651"/>
                  </a:moveTo>
                  <a:cubicBezTo>
                    <a:pt x="1847" y="651"/>
                    <a:pt x="2016" y="768"/>
                    <a:pt x="2172" y="872"/>
                  </a:cubicBezTo>
                  <a:cubicBezTo>
                    <a:pt x="2341" y="976"/>
                    <a:pt x="2393" y="1145"/>
                    <a:pt x="2393" y="1366"/>
                  </a:cubicBezTo>
                  <a:lnTo>
                    <a:pt x="872" y="1366"/>
                  </a:lnTo>
                  <a:cubicBezTo>
                    <a:pt x="872" y="1145"/>
                    <a:pt x="976" y="976"/>
                    <a:pt x="1145" y="872"/>
                  </a:cubicBezTo>
                  <a:cubicBezTo>
                    <a:pt x="1249" y="768"/>
                    <a:pt x="1418" y="651"/>
                    <a:pt x="1626" y="651"/>
                  </a:cubicBezTo>
                  <a:close/>
                  <a:moveTo>
                    <a:pt x="1691" y="0"/>
                  </a:moveTo>
                  <a:cubicBezTo>
                    <a:pt x="1366" y="0"/>
                    <a:pt x="1041" y="66"/>
                    <a:pt x="820" y="222"/>
                  </a:cubicBezTo>
                  <a:cubicBezTo>
                    <a:pt x="546" y="326"/>
                    <a:pt x="390" y="547"/>
                    <a:pt x="221" y="820"/>
                  </a:cubicBezTo>
                  <a:cubicBezTo>
                    <a:pt x="65" y="1041"/>
                    <a:pt x="0" y="1366"/>
                    <a:pt x="0" y="1691"/>
                  </a:cubicBezTo>
                  <a:cubicBezTo>
                    <a:pt x="0" y="2017"/>
                    <a:pt x="65" y="2342"/>
                    <a:pt x="221" y="2550"/>
                  </a:cubicBezTo>
                  <a:cubicBezTo>
                    <a:pt x="390" y="2823"/>
                    <a:pt x="546" y="3044"/>
                    <a:pt x="820" y="3148"/>
                  </a:cubicBezTo>
                  <a:cubicBezTo>
                    <a:pt x="1041" y="3317"/>
                    <a:pt x="1366" y="3369"/>
                    <a:pt x="1691" y="3369"/>
                  </a:cubicBezTo>
                  <a:cubicBezTo>
                    <a:pt x="2068" y="3369"/>
                    <a:pt x="2393" y="3252"/>
                    <a:pt x="2667" y="3096"/>
                  </a:cubicBezTo>
                  <a:cubicBezTo>
                    <a:pt x="2927" y="2875"/>
                    <a:pt x="3096" y="2602"/>
                    <a:pt x="3200" y="2277"/>
                  </a:cubicBezTo>
                  <a:lnTo>
                    <a:pt x="2276" y="2277"/>
                  </a:lnTo>
                  <a:cubicBezTo>
                    <a:pt x="2172" y="2550"/>
                    <a:pt x="1951" y="2719"/>
                    <a:pt x="1626" y="2719"/>
                  </a:cubicBezTo>
                  <a:cubicBezTo>
                    <a:pt x="1418" y="2719"/>
                    <a:pt x="1249" y="2602"/>
                    <a:pt x="1093" y="2498"/>
                  </a:cubicBezTo>
                  <a:cubicBezTo>
                    <a:pt x="976" y="2342"/>
                    <a:pt x="872" y="2173"/>
                    <a:pt x="872" y="1952"/>
                  </a:cubicBezTo>
                  <a:lnTo>
                    <a:pt x="3252" y="1952"/>
                  </a:lnTo>
                  <a:lnTo>
                    <a:pt x="3252" y="1626"/>
                  </a:lnTo>
                  <a:cubicBezTo>
                    <a:pt x="3252" y="1301"/>
                    <a:pt x="3200" y="1041"/>
                    <a:pt x="3096" y="768"/>
                  </a:cubicBezTo>
                  <a:cubicBezTo>
                    <a:pt x="2927" y="547"/>
                    <a:pt x="2771" y="326"/>
                    <a:pt x="2498" y="222"/>
                  </a:cubicBezTo>
                  <a:cubicBezTo>
                    <a:pt x="2224" y="66"/>
                    <a:pt x="1951" y="0"/>
                    <a:pt x="1691"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61" name="Google Shape;161;g29cca619b8e_0_5427"/>
            <p:cNvSpPr/>
            <p:nvPr/>
          </p:nvSpPr>
          <p:spPr>
            <a:xfrm>
              <a:off x="6823200" y="3028375"/>
              <a:ext cx="78700" cy="82950"/>
            </a:xfrm>
            <a:custGeom>
              <a:avLst/>
              <a:gdLst/>
              <a:ahLst/>
              <a:cxnLst/>
              <a:rect l="l" t="t" r="r" b="b"/>
              <a:pathLst>
                <a:path w="3148" h="3318" extrusionOk="0">
                  <a:moveTo>
                    <a:pt x="1795" y="0"/>
                  </a:moveTo>
                  <a:cubicBezTo>
                    <a:pt x="1626" y="0"/>
                    <a:pt x="1405" y="66"/>
                    <a:pt x="1249" y="118"/>
                  </a:cubicBezTo>
                  <a:cubicBezTo>
                    <a:pt x="1145" y="170"/>
                    <a:pt x="1028" y="222"/>
                    <a:pt x="976" y="326"/>
                  </a:cubicBezTo>
                  <a:lnTo>
                    <a:pt x="924" y="326"/>
                  </a:lnTo>
                  <a:cubicBezTo>
                    <a:pt x="872" y="326"/>
                    <a:pt x="820" y="274"/>
                    <a:pt x="820" y="274"/>
                  </a:cubicBezTo>
                  <a:lnTo>
                    <a:pt x="820" y="66"/>
                  </a:lnTo>
                  <a:lnTo>
                    <a:pt x="0" y="66"/>
                  </a:lnTo>
                  <a:lnTo>
                    <a:pt x="0" y="3317"/>
                  </a:lnTo>
                  <a:lnTo>
                    <a:pt x="820" y="3317"/>
                  </a:lnTo>
                  <a:lnTo>
                    <a:pt x="820" y="1522"/>
                  </a:lnTo>
                  <a:cubicBezTo>
                    <a:pt x="820" y="1249"/>
                    <a:pt x="872" y="1041"/>
                    <a:pt x="1028" y="924"/>
                  </a:cubicBezTo>
                  <a:cubicBezTo>
                    <a:pt x="1145" y="768"/>
                    <a:pt x="1353" y="716"/>
                    <a:pt x="1574" y="716"/>
                  </a:cubicBezTo>
                  <a:cubicBezTo>
                    <a:pt x="1795" y="716"/>
                    <a:pt x="1951" y="768"/>
                    <a:pt x="2120" y="924"/>
                  </a:cubicBezTo>
                  <a:cubicBezTo>
                    <a:pt x="2224" y="1041"/>
                    <a:pt x="2276" y="1249"/>
                    <a:pt x="2276" y="1522"/>
                  </a:cubicBezTo>
                  <a:lnTo>
                    <a:pt x="2276" y="3317"/>
                  </a:lnTo>
                  <a:lnTo>
                    <a:pt x="3148" y="3317"/>
                  </a:lnTo>
                  <a:lnTo>
                    <a:pt x="3148" y="1418"/>
                  </a:lnTo>
                  <a:cubicBezTo>
                    <a:pt x="3148" y="976"/>
                    <a:pt x="2979" y="599"/>
                    <a:pt x="2771" y="391"/>
                  </a:cubicBezTo>
                  <a:cubicBezTo>
                    <a:pt x="2497" y="118"/>
                    <a:pt x="2224" y="0"/>
                    <a:pt x="1795" y="0"/>
                  </a:cubicBezTo>
                  <a:close/>
                </a:path>
              </a:pathLst>
            </a:custGeom>
            <a:solidFill>
              <a:srgbClr val="234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grpSp>
      <p:sp>
        <p:nvSpPr>
          <p:cNvPr id="162" name="Google Shape;162;g29cca619b8e_0_5427"/>
          <p:cNvSpPr txBox="1">
            <a:spLocks noGrp="1"/>
          </p:cNvSpPr>
          <p:nvPr>
            <p:ph type="title"/>
          </p:nvPr>
        </p:nvSpPr>
        <p:spPr>
          <a:xfrm>
            <a:off x="838200" y="60325"/>
            <a:ext cx="10515600" cy="13256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000"/>
              <a:buFont typeface="Arial"/>
              <a:buNone/>
              <a:defRPr sz="400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i="0" u="none" strike="noStrike" cap="none">
                <a:solidFill>
                  <a:srgbClr val="000000"/>
                </a:solidFill>
                <a:latin typeface="Arial"/>
                <a:ea typeface="Arial"/>
                <a:cs typeface="Arial"/>
                <a:sym typeface="Arial"/>
              </a:defRPr>
            </a:lvl9pPr>
          </a:lstStyle>
          <a:p>
            <a:endParaRPr/>
          </a:p>
        </p:txBody>
      </p:sp>
      <p:sp>
        <p:nvSpPr>
          <p:cNvPr id="163" name="Google Shape;163;g29cca619b8e_0_5427"/>
          <p:cNvSpPr txBox="1">
            <a:spLocks noGrp="1"/>
          </p:cNvSpPr>
          <p:nvPr>
            <p:ph type="body" idx="1"/>
          </p:nvPr>
        </p:nvSpPr>
        <p:spPr>
          <a:xfrm>
            <a:off x="838200" y="1307700"/>
            <a:ext cx="10515600" cy="5034000"/>
          </a:xfrm>
          <a:prstGeom prst="rect">
            <a:avLst/>
          </a:prstGeom>
          <a:noFill/>
          <a:ln>
            <a:noFill/>
          </a:ln>
        </p:spPr>
        <p:txBody>
          <a:bodyPr spcFirstLastPara="1" wrap="square" lIns="68575" tIns="34275" rIns="68575" bIns="34275" anchor="t" anchorCtr="0">
            <a:normAutofit/>
          </a:bodyPr>
          <a:lstStyle>
            <a:lvl1pPr marL="609585" marR="0" lvl="0" indent="-507987" algn="l" rtl="0">
              <a:lnSpc>
                <a:spcPct val="90000"/>
              </a:lnSpc>
              <a:spcBef>
                <a:spcPts val="1067"/>
              </a:spcBef>
              <a:spcAft>
                <a:spcPts val="0"/>
              </a:spcAft>
              <a:buClr>
                <a:schemeClr val="dk1"/>
              </a:buClr>
              <a:buSzPts val="2400"/>
              <a:buFont typeface="Arial"/>
              <a:buChar char="•"/>
              <a:defRPr sz="3200" i="0" u="none" strike="noStrike" cap="none">
                <a:solidFill>
                  <a:schemeClr val="dk1"/>
                </a:solidFill>
                <a:latin typeface="Arial"/>
                <a:ea typeface="Arial"/>
                <a:cs typeface="Arial"/>
                <a:sym typeface="Arial"/>
              </a:defRPr>
            </a:lvl1pPr>
            <a:lvl2pPr marL="1219170" marR="0" lvl="1" indent="-491054" algn="l" rtl="0">
              <a:lnSpc>
                <a:spcPct val="90000"/>
              </a:lnSpc>
              <a:spcBef>
                <a:spcPts val="533"/>
              </a:spcBef>
              <a:spcAft>
                <a:spcPts val="0"/>
              </a:spcAft>
              <a:buClr>
                <a:schemeClr val="dk1"/>
              </a:buClr>
              <a:buSzPts val="2200"/>
              <a:buFont typeface="Arial"/>
              <a:buChar char="•"/>
              <a:defRPr sz="2933" i="0" u="none" strike="noStrike" cap="none">
                <a:solidFill>
                  <a:schemeClr val="dk1"/>
                </a:solidFill>
                <a:latin typeface="Arial"/>
                <a:ea typeface="Arial"/>
                <a:cs typeface="Arial"/>
                <a:sym typeface="Arial"/>
              </a:defRPr>
            </a:lvl2pPr>
            <a:lvl3pPr marL="1828754" marR="0" lvl="2" indent="-474121" algn="l" rtl="0">
              <a:lnSpc>
                <a:spcPct val="90000"/>
              </a:lnSpc>
              <a:spcBef>
                <a:spcPts val="533"/>
              </a:spcBef>
              <a:spcAft>
                <a:spcPts val="0"/>
              </a:spcAft>
              <a:buClr>
                <a:schemeClr val="dk1"/>
              </a:buClr>
              <a:buSzPts val="2000"/>
              <a:buFont typeface="Arial"/>
              <a:buChar char="•"/>
              <a:defRPr sz="2667" i="0" u="none" strike="noStrike" cap="none">
                <a:solidFill>
                  <a:schemeClr val="dk1"/>
                </a:solidFill>
                <a:latin typeface="Arial"/>
                <a:ea typeface="Arial"/>
                <a:cs typeface="Arial"/>
                <a:sym typeface="Arial"/>
              </a:defRPr>
            </a:lvl3pPr>
            <a:lvl4pPr marL="2438339" marR="0" lvl="3" indent="-457189" algn="l" rtl="0">
              <a:lnSpc>
                <a:spcPct val="90000"/>
              </a:lnSpc>
              <a:spcBef>
                <a:spcPts val="533"/>
              </a:spcBef>
              <a:spcAft>
                <a:spcPts val="0"/>
              </a:spcAft>
              <a:buClr>
                <a:schemeClr val="dk1"/>
              </a:buClr>
              <a:buSzPts val="1800"/>
              <a:buFont typeface="Arial"/>
              <a:buChar char="•"/>
              <a:defRPr sz="2400" i="0" u="none" strike="noStrike" cap="none">
                <a:solidFill>
                  <a:schemeClr val="dk1"/>
                </a:solidFill>
                <a:latin typeface="Arial"/>
                <a:ea typeface="Arial"/>
                <a:cs typeface="Arial"/>
                <a:sym typeface="Arial"/>
              </a:defRPr>
            </a:lvl4pPr>
            <a:lvl5pPr marL="3047924" marR="0" lvl="4" indent="-406390" algn="l" rtl="0">
              <a:lnSpc>
                <a:spcPct val="90000"/>
              </a:lnSpc>
              <a:spcBef>
                <a:spcPts val="533"/>
              </a:spcBef>
              <a:spcAft>
                <a:spcPts val="0"/>
              </a:spcAft>
              <a:buClr>
                <a:schemeClr val="dk1"/>
              </a:buClr>
              <a:buSzPts val="1200"/>
              <a:buFont typeface="Arial"/>
              <a:buChar char="•"/>
              <a:defRPr sz="1600" i="0" u="none" strike="noStrike" cap="none">
                <a:solidFill>
                  <a:schemeClr val="dk1"/>
                </a:solidFill>
                <a:latin typeface="Arial"/>
                <a:ea typeface="Arial"/>
                <a:cs typeface="Arial"/>
                <a:sym typeface="Arial"/>
              </a:defRPr>
            </a:lvl5pPr>
            <a:lvl6pPr marL="3657509" marR="0" lvl="5" indent="-406390" algn="l" rtl="0">
              <a:lnSpc>
                <a:spcPct val="90000"/>
              </a:lnSpc>
              <a:spcBef>
                <a:spcPts val="533"/>
              </a:spcBef>
              <a:spcAft>
                <a:spcPts val="0"/>
              </a:spcAft>
              <a:buClr>
                <a:schemeClr val="dk1"/>
              </a:buClr>
              <a:buSzPts val="1200"/>
              <a:buFont typeface="Arial"/>
              <a:buChar char="•"/>
              <a:defRPr sz="1600" i="0" u="none" strike="noStrike" cap="none">
                <a:solidFill>
                  <a:schemeClr val="dk1"/>
                </a:solidFill>
                <a:latin typeface="Arial"/>
                <a:ea typeface="Arial"/>
                <a:cs typeface="Arial"/>
                <a:sym typeface="Arial"/>
              </a:defRPr>
            </a:lvl6pPr>
            <a:lvl7pPr marL="4267093" marR="0" lvl="6" indent="-406390" algn="l" rtl="0">
              <a:lnSpc>
                <a:spcPct val="90000"/>
              </a:lnSpc>
              <a:spcBef>
                <a:spcPts val="533"/>
              </a:spcBef>
              <a:spcAft>
                <a:spcPts val="0"/>
              </a:spcAft>
              <a:buClr>
                <a:schemeClr val="dk1"/>
              </a:buClr>
              <a:buSzPts val="1200"/>
              <a:buFont typeface="Arial"/>
              <a:buChar char="•"/>
              <a:defRPr sz="1600" i="0" u="none" strike="noStrike" cap="none">
                <a:solidFill>
                  <a:schemeClr val="dk1"/>
                </a:solidFill>
                <a:latin typeface="Arial"/>
                <a:ea typeface="Arial"/>
                <a:cs typeface="Arial"/>
                <a:sym typeface="Arial"/>
              </a:defRPr>
            </a:lvl7pPr>
            <a:lvl8pPr marL="4876678" marR="0" lvl="7" indent="-406390" algn="l" rtl="0">
              <a:lnSpc>
                <a:spcPct val="90000"/>
              </a:lnSpc>
              <a:spcBef>
                <a:spcPts val="533"/>
              </a:spcBef>
              <a:spcAft>
                <a:spcPts val="0"/>
              </a:spcAft>
              <a:buClr>
                <a:schemeClr val="dk1"/>
              </a:buClr>
              <a:buSzPts val="1200"/>
              <a:buFont typeface="Arial"/>
              <a:buChar char="•"/>
              <a:defRPr sz="1600" i="0" u="none" strike="noStrike" cap="none">
                <a:solidFill>
                  <a:schemeClr val="dk1"/>
                </a:solidFill>
                <a:latin typeface="Arial"/>
                <a:ea typeface="Arial"/>
                <a:cs typeface="Arial"/>
                <a:sym typeface="Arial"/>
              </a:defRPr>
            </a:lvl8pPr>
            <a:lvl9pPr marL="5486263" marR="0" lvl="8" indent="-406390" algn="l" rtl="0">
              <a:lnSpc>
                <a:spcPct val="90000"/>
              </a:lnSpc>
              <a:spcBef>
                <a:spcPts val="533"/>
              </a:spcBef>
              <a:spcAft>
                <a:spcPts val="0"/>
              </a:spcAft>
              <a:buClr>
                <a:schemeClr val="dk1"/>
              </a:buClr>
              <a:buSzPts val="1200"/>
              <a:buFont typeface="Arial"/>
              <a:buChar char="•"/>
              <a:defRPr sz="160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3775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a:t>Body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userDrawn="1"/>
        </p:nvSpPr>
        <p:spPr bwMode="auto">
          <a:xfrm>
            <a:off x="10811354" y="6551613"/>
            <a:ext cx="888044" cy="305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p>
            <a:pPr algn="ctr"/>
            <a:r>
              <a:rPr lang="en-US" sz="1400" b="0">
                <a:solidFill>
                  <a:srgbClr val="2A40E2"/>
                </a:solidFill>
                <a:latin typeface="Gill Sans" charset="0"/>
                <a:cs typeface="Gill Sans" charset="0"/>
              </a:rPr>
              <a:t>Lec 1.</a:t>
            </a:r>
            <a:fld id="{8B82DB86-37F9-954E-8F10-00623E1FD261}" type="slidenum">
              <a:rPr lang="en-US" sz="1400" b="0">
                <a:solidFill>
                  <a:srgbClr val="2A40E2"/>
                </a:solidFill>
                <a:latin typeface="Gill Sans" charset="0"/>
                <a:cs typeface="Gill Sans" charset="0"/>
              </a:rPr>
              <a:pPr algn="ctr"/>
              <a:t>‹#›</a:t>
            </a:fld>
            <a:endParaRPr lang="en-US" sz="1400" b="0">
              <a:solidFill>
                <a:srgbClr val="2A40E2"/>
              </a:solidFill>
              <a:latin typeface="Gill Sans" charset="0"/>
              <a:cs typeface="Gill Sans" charset="0"/>
            </a:endParaRPr>
          </a:p>
        </p:txBody>
      </p:sp>
      <p:sp>
        <p:nvSpPr>
          <p:cNvPr id="1029" name="Text Box 5"/>
          <p:cNvSpPr txBox="1">
            <a:spLocks noChangeArrowheads="1"/>
          </p:cNvSpPr>
          <p:nvPr/>
        </p:nvSpPr>
        <p:spPr bwMode="auto">
          <a:xfrm>
            <a:off x="1" y="6550025"/>
            <a:ext cx="732871"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dirty="0">
                <a:solidFill>
                  <a:srgbClr val="2A40E2"/>
                </a:solidFill>
                <a:latin typeface="Gill Sans" charset="0"/>
                <a:ea typeface="Gill Sans" charset="0"/>
                <a:cs typeface="Gill Sans" charset="0"/>
              </a:rPr>
              <a:t>8/29/24</a:t>
            </a: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1031" name="Text Box 7"/>
          <p:cNvSpPr txBox="1">
            <a:spLocks noChangeArrowheads="1"/>
          </p:cNvSpPr>
          <p:nvPr userDrawn="1"/>
        </p:nvSpPr>
        <p:spPr bwMode="auto">
          <a:xfrm>
            <a:off x="5121225" y="6549051"/>
            <a:ext cx="1949550" cy="30776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charset="0"/>
                <a:ea typeface="ＭＳ Ｐゴシック" charset="0"/>
                <a:cs typeface="Arial" charset="0"/>
              </a:defRPr>
            </a:lvl1pPr>
            <a:lvl2pPr marL="742950" indent="-285750">
              <a:defRPr b="1">
                <a:solidFill>
                  <a:schemeClr val="tx1"/>
                </a:solidFill>
                <a:latin typeface="Comic Sans MS" charset="0"/>
                <a:ea typeface="Arial" charset="0"/>
                <a:cs typeface="Arial" charset="0"/>
              </a:defRPr>
            </a:lvl2pPr>
            <a:lvl3pPr marL="1143000" indent="-228600">
              <a:defRPr b="1">
                <a:solidFill>
                  <a:schemeClr val="tx1"/>
                </a:solidFill>
                <a:latin typeface="Comic Sans MS" charset="0"/>
                <a:ea typeface="Arial" charset="0"/>
                <a:cs typeface="Arial" charset="0"/>
              </a:defRPr>
            </a:lvl3pPr>
            <a:lvl4pPr marL="1600200" indent="-228600">
              <a:defRPr b="1">
                <a:solidFill>
                  <a:schemeClr val="tx1"/>
                </a:solidFill>
                <a:latin typeface="Comic Sans MS" charset="0"/>
                <a:ea typeface="Arial" charset="0"/>
                <a:cs typeface="Arial" charset="0"/>
              </a:defRPr>
            </a:lvl4pPr>
            <a:lvl5pPr marL="2057400" indent="-228600">
              <a:defRPr b="1">
                <a:solidFill>
                  <a:schemeClr val="tx1"/>
                </a:solidFill>
                <a:latin typeface="Comic Sans MS" charset="0"/>
                <a:ea typeface="Arial" charset="0"/>
                <a:cs typeface="Arial" charset="0"/>
              </a:defRPr>
            </a:lvl5pPr>
            <a:lvl6pPr marL="2514600" indent="-228600" eaLnBrk="0" fontAlgn="base" hangingPunct="0">
              <a:spcBef>
                <a:spcPct val="0"/>
              </a:spcBef>
              <a:spcAft>
                <a:spcPct val="0"/>
              </a:spcAft>
              <a:defRPr b="1">
                <a:solidFill>
                  <a:schemeClr val="tx1"/>
                </a:solidFill>
                <a:latin typeface="Comic Sans MS" charset="0"/>
                <a:ea typeface="Arial" charset="0"/>
                <a:cs typeface="Arial" charset="0"/>
              </a:defRPr>
            </a:lvl6pPr>
            <a:lvl7pPr marL="2971800" indent="-228600" eaLnBrk="0" fontAlgn="base" hangingPunct="0">
              <a:spcBef>
                <a:spcPct val="0"/>
              </a:spcBef>
              <a:spcAft>
                <a:spcPct val="0"/>
              </a:spcAft>
              <a:defRPr b="1">
                <a:solidFill>
                  <a:schemeClr val="tx1"/>
                </a:solidFill>
                <a:latin typeface="Comic Sans MS" charset="0"/>
                <a:ea typeface="Arial" charset="0"/>
                <a:cs typeface="Arial" charset="0"/>
              </a:defRPr>
            </a:lvl7pPr>
            <a:lvl8pPr marL="3429000" indent="-228600" eaLnBrk="0" fontAlgn="base" hangingPunct="0">
              <a:spcBef>
                <a:spcPct val="0"/>
              </a:spcBef>
              <a:spcAft>
                <a:spcPct val="0"/>
              </a:spcAft>
              <a:defRPr b="1">
                <a:solidFill>
                  <a:schemeClr val="tx1"/>
                </a:solidFill>
                <a:latin typeface="Comic Sans MS" charset="0"/>
                <a:ea typeface="Arial" charset="0"/>
                <a:cs typeface="Arial" charset="0"/>
              </a:defRPr>
            </a:lvl8pPr>
            <a:lvl9pPr marL="3886200" indent="-228600" eaLnBrk="0" fontAlgn="base" hangingPunct="0">
              <a:spcBef>
                <a:spcPct val="0"/>
              </a:spcBef>
              <a:spcAft>
                <a:spcPct val="0"/>
              </a:spcAft>
              <a:defRPr b="1">
                <a:solidFill>
                  <a:schemeClr val="tx1"/>
                </a:solidFill>
                <a:latin typeface="Comic Sans MS" charset="0"/>
                <a:ea typeface="Arial" charset="0"/>
                <a:cs typeface="Arial" charset="0"/>
              </a:defRPr>
            </a:lvl9pPr>
          </a:lstStyle>
          <a:p>
            <a:pPr>
              <a:defRPr/>
            </a:pPr>
            <a:r>
              <a:rPr lang="en-US" sz="1400" b="0" dirty="0">
                <a:solidFill>
                  <a:srgbClr val="2A40E2"/>
                </a:solidFill>
                <a:latin typeface="Gill Sans" charset="0"/>
                <a:cs typeface="Gill Sans" charset="0"/>
              </a:rPr>
              <a:t>CS162 © UCB Fall 2024</a:t>
            </a:r>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9" r:id="rId13"/>
    <p:sldLayoutId id="2147483740" r:id="rId14"/>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cs.berkeley.edu/~istoica/" TargetMode="External"/><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commons.wikimedia.org/wiki/File:Sony_Li-ion_battery_pack_VGP-BPS9-B-4427.jpg" TargetMode="Externa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8" Type="http://schemas.openxmlformats.org/officeDocument/2006/relationships/hyperlink" Target="https://community.fs.com/article/need-for-speed-%E2%80%93-infiniband-network-bandwidth-evolution.html" TargetMode="External"/><Relationship Id="rId3" Type="http://schemas.openxmlformats.org/officeDocument/2006/relationships/image" Target="../media/image57.jpeg"/><Relationship Id="rId7" Type="http://schemas.openxmlformats.org/officeDocument/2006/relationships/hyperlink" Target="https://iebmedia.com/technology/industrial-ethernet/ethernet-celebrates-50-years-with-2023-roadmap-and-dem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www.marvell.com/blogs/how-pcie-interconnect-is-critical-for-the-emerging-ai-era.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6.xml"/><Relationship Id="rId5" Type="http://schemas.openxmlformats.org/officeDocument/2006/relationships/hyperlink" Target="http://www.w3.org/Protocols/HTTP/AsImplemented.html" TargetMode="Externa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ar5iv.labs.arxiv.org/html/2202.0592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ar5iv.labs.arxiv.org/html/2202.05924"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ar5iv.labs.arxiv.org/html/2202.0592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4.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cs162.org/ladder/"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133600" y="1295400"/>
            <a:ext cx="78486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a:t>
            </a:r>
            <a:br>
              <a:rPr lang="en-US" sz="3000" dirty="0"/>
            </a:br>
            <a:br>
              <a:rPr lang="en-US" sz="3000" dirty="0"/>
            </a:br>
            <a:r>
              <a:rPr lang="en-US" sz="3000" dirty="0"/>
              <a:t>What is an Operating System?</a:t>
            </a:r>
          </a:p>
        </p:txBody>
      </p:sp>
      <p:sp>
        <p:nvSpPr>
          <p:cNvPr id="3075" name="Rectangle 3"/>
          <p:cNvSpPr>
            <a:spLocks noGrp="1" noChangeArrowheads="1"/>
          </p:cNvSpPr>
          <p:nvPr>
            <p:ph type="subTitle" idx="1"/>
          </p:nvPr>
        </p:nvSpPr>
        <p:spPr>
          <a:xfrm>
            <a:off x="2133600" y="4191000"/>
            <a:ext cx="8001000" cy="1447800"/>
          </a:xfrm>
        </p:spPr>
        <p:txBody>
          <a:bodyPr/>
          <a:lstStyle/>
          <a:p>
            <a:pPr marL="285750" indent="-285750">
              <a:defRPr/>
            </a:pPr>
            <a:r>
              <a:rPr lang="en-US" altLang="en-US" dirty="0">
                <a:ea typeface="Gill Sans" charset="0"/>
              </a:rPr>
              <a:t>August 29</a:t>
            </a:r>
            <a:r>
              <a:rPr lang="en-US" altLang="en-US" baseline="30000" dirty="0">
                <a:ea typeface="Gill Sans" charset="0"/>
              </a:rPr>
              <a:t>th</a:t>
            </a:r>
            <a:r>
              <a:rPr lang="en-US" altLang="en-US" dirty="0">
                <a:ea typeface="Gill Sans" charset="0"/>
              </a:rPr>
              <a:t>, 2024</a:t>
            </a:r>
          </a:p>
          <a:p>
            <a:pPr marL="285750" indent="-285750">
              <a:defRPr/>
            </a:pPr>
            <a:r>
              <a:rPr lang="en-US" altLang="en-US" dirty="0">
                <a:ea typeface="Gill Sans" charset="0"/>
              </a:rPr>
              <a:t>Prof. Ion Stoica</a:t>
            </a:r>
          </a:p>
          <a:p>
            <a:pPr marL="285750" indent="-285750">
              <a:defRPr/>
            </a:pPr>
            <a:r>
              <a:rPr lang="en-US" altLang="en-US" dirty="0">
                <a:ea typeface="Gill Sans" charset="0"/>
              </a:rPr>
              <a:t>http://cs162.eecs.Berkeley.edu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9F86-EB88-888F-2AA9-23701A001869}"/>
              </a:ext>
            </a:extLst>
          </p:cNvPr>
          <p:cNvSpPr>
            <a:spLocks noGrp="1"/>
          </p:cNvSpPr>
          <p:nvPr>
            <p:ph type="title"/>
          </p:nvPr>
        </p:nvSpPr>
        <p:spPr/>
        <p:txBody>
          <a:bodyPr/>
          <a:lstStyle/>
          <a:p>
            <a:r>
              <a:rPr lang="en-US" dirty="0"/>
              <a:t>Von Neumann Architecture</a:t>
            </a:r>
          </a:p>
        </p:txBody>
      </p:sp>
      <p:pic>
        <p:nvPicPr>
          <p:cNvPr id="1026" name="Picture 2" descr="Von Neumann Architecture - Semiconductor Engineering">
            <a:extLst>
              <a:ext uri="{FF2B5EF4-FFF2-40B4-BE49-F238E27FC236}">
                <a16:creationId xmlns:a16="http://schemas.microsoft.com/office/drawing/2014/main" id="{4FA848CE-FA80-CF1E-51CF-987F08DC6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790" y="838200"/>
            <a:ext cx="868001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hn von Neumann - Wikipedia">
            <a:extLst>
              <a:ext uri="{FF2B5EF4-FFF2-40B4-BE49-F238E27FC236}">
                <a16:creationId xmlns:a16="http://schemas.microsoft.com/office/drawing/2014/main" id="{032FC11E-8BBF-045C-C439-05C5ADA0A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694691"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EB2AC3-FCB1-E239-0123-9DEE9E6CA3EC}"/>
              </a:ext>
            </a:extLst>
          </p:cNvPr>
          <p:cNvSpPr txBox="1"/>
          <p:nvPr/>
        </p:nvSpPr>
        <p:spPr>
          <a:xfrm>
            <a:off x="10218213" y="2209800"/>
            <a:ext cx="2010230" cy="646331"/>
          </a:xfrm>
          <a:prstGeom prst="rect">
            <a:avLst/>
          </a:prstGeom>
          <a:noFill/>
        </p:spPr>
        <p:txBody>
          <a:bodyPr wrap="none" rtlCol="0">
            <a:spAutoFit/>
          </a:bodyPr>
          <a:lstStyle/>
          <a:p>
            <a:pPr algn="ctr"/>
            <a:r>
              <a:rPr lang="en-US" dirty="0">
                <a:latin typeface="Gill Sans Light"/>
              </a:rPr>
              <a:t>John von Neumann</a:t>
            </a:r>
          </a:p>
          <a:p>
            <a:pPr algn="ctr"/>
            <a:r>
              <a:rPr lang="en-US" dirty="0">
                <a:latin typeface="Gill Sans Light"/>
              </a:rPr>
              <a:t>(1903 – 1957)</a:t>
            </a:r>
          </a:p>
        </p:txBody>
      </p:sp>
    </p:spTree>
    <p:extLst>
      <p:ext uri="{BB962C8B-B14F-4D97-AF65-F5344CB8AC3E}">
        <p14:creationId xmlns:p14="http://schemas.microsoft.com/office/powerpoint/2010/main" val="36846136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5E7D8-34B0-4516-90F0-B5E99E59BD14}"/>
              </a:ext>
            </a:extLst>
          </p:cNvPr>
          <p:cNvSpPr>
            <a:spLocks noGrp="1"/>
          </p:cNvSpPr>
          <p:nvPr>
            <p:ph type="title"/>
          </p:nvPr>
        </p:nvSpPr>
        <p:spPr/>
        <p:txBody>
          <a:bodyPr/>
          <a:lstStyle/>
          <a:p>
            <a:r>
              <a:rPr lang="en-US" dirty="0"/>
              <a:t>Hardware/Software Interface</a:t>
            </a:r>
          </a:p>
        </p:txBody>
      </p:sp>
      <p:sp>
        <p:nvSpPr>
          <p:cNvPr id="47" name="Rectangle 46">
            <a:extLst>
              <a:ext uri="{FF2B5EF4-FFF2-40B4-BE49-F238E27FC236}">
                <a16:creationId xmlns:a16="http://schemas.microsoft.com/office/drawing/2014/main" id="{8302F81B-FD18-4859-B026-41E8B93C76C8}"/>
              </a:ext>
            </a:extLst>
          </p:cNvPr>
          <p:cNvSpPr/>
          <p:nvPr/>
        </p:nvSpPr>
        <p:spPr bwMode="auto">
          <a:xfrm>
            <a:off x="902185" y="1924179"/>
            <a:ext cx="6705600" cy="4020607"/>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pic>
        <p:nvPicPr>
          <p:cNvPr id="48" name="Picture 47">
            <a:extLst>
              <a:ext uri="{FF2B5EF4-FFF2-40B4-BE49-F238E27FC236}">
                <a16:creationId xmlns:a16="http://schemas.microsoft.com/office/drawing/2014/main" id="{4BAAC97C-C73C-4E2C-A48D-945E61049C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293547" y="3966884"/>
            <a:ext cx="1056937" cy="1056937"/>
          </a:xfrm>
          <a:prstGeom prst="rect">
            <a:avLst/>
          </a:prstGeom>
        </p:spPr>
      </p:pic>
      <p:cxnSp>
        <p:nvCxnSpPr>
          <p:cNvPr id="49" name="Straight Arrow Connector 48">
            <a:extLst>
              <a:ext uri="{FF2B5EF4-FFF2-40B4-BE49-F238E27FC236}">
                <a16:creationId xmlns:a16="http://schemas.microsoft.com/office/drawing/2014/main" id="{78C7FDFA-FFB6-4322-A17C-55D8DEE519FC}"/>
              </a:ext>
            </a:extLst>
          </p:cNvPr>
          <p:cNvCxnSpPr>
            <a:cxnSpLocks/>
            <a:stCxn id="55" idx="3"/>
          </p:cNvCxnSpPr>
          <p:nvPr/>
        </p:nvCxnSpPr>
        <p:spPr bwMode="auto">
          <a:xfrm flipV="1">
            <a:off x="3188185" y="3146451"/>
            <a:ext cx="2057400" cy="38100"/>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50" name="Straight Arrow Connector 49">
            <a:extLst>
              <a:ext uri="{FF2B5EF4-FFF2-40B4-BE49-F238E27FC236}">
                <a16:creationId xmlns:a16="http://schemas.microsoft.com/office/drawing/2014/main" id="{09EF3F89-EF59-46E3-A19C-5B4DAFB25231}"/>
              </a:ext>
            </a:extLst>
          </p:cNvPr>
          <p:cNvCxnSpPr/>
          <p:nvPr/>
        </p:nvCxnSpPr>
        <p:spPr bwMode="auto">
          <a:xfrm>
            <a:off x="3569185" y="31464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51" name="Can 38">
            <a:extLst>
              <a:ext uri="{FF2B5EF4-FFF2-40B4-BE49-F238E27FC236}">
                <a16:creationId xmlns:a16="http://schemas.microsoft.com/office/drawing/2014/main" id="{982CAF20-A0F1-4184-956D-078A4EFEFDE8}"/>
              </a:ext>
            </a:extLst>
          </p:cNvPr>
          <p:cNvSpPr/>
          <p:nvPr/>
        </p:nvSpPr>
        <p:spPr bwMode="auto">
          <a:xfrm>
            <a:off x="1740385" y="41370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Storage</a:t>
            </a:r>
            <a:endParaRPr kumimoji="0" lang="en-US" sz="1800" b="0" i="0" u="none" strike="noStrike" cap="none" normalizeH="0" baseline="0" dirty="0">
              <a:ln>
                <a:noFill/>
              </a:ln>
              <a:solidFill>
                <a:schemeClr val="tx1"/>
              </a:solidFill>
              <a:effectLst/>
              <a:latin typeface="Gill Sans Light"/>
            </a:endParaRPr>
          </a:p>
        </p:txBody>
      </p:sp>
      <p:pic>
        <p:nvPicPr>
          <p:cNvPr id="52" name="Picture 51">
            <a:extLst>
              <a:ext uri="{FF2B5EF4-FFF2-40B4-BE49-F238E27FC236}">
                <a16:creationId xmlns:a16="http://schemas.microsoft.com/office/drawing/2014/main" id="{93769F73-78A3-4780-9775-5D99726286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64583" y="4735840"/>
            <a:ext cx="939801" cy="639203"/>
          </a:xfrm>
          <a:prstGeom prst="rect">
            <a:avLst/>
          </a:prstGeom>
        </p:spPr>
      </p:pic>
      <p:pic>
        <p:nvPicPr>
          <p:cNvPr id="53" name="Picture 52">
            <a:extLst>
              <a:ext uri="{FF2B5EF4-FFF2-40B4-BE49-F238E27FC236}">
                <a16:creationId xmlns:a16="http://schemas.microsoft.com/office/drawing/2014/main" id="{08C9357B-3F61-41CE-B58B-1DDEB7BD12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2503" y="4808362"/>
            <a:ext cx="730629" cy="517187"/>
          </a:xfrm>
          <a:prstGeom prst="rect">
            <a:avLst/>
          </a:prstGeom>
        </p:spPr>
      </p:pic>
      <p:pic>
        <p:nvPicPr>
          <p:cNvPr id="54" name="Picture 53">
            <a:extLst>
              <a:ext uri="{FF2B5EF4-FFF2-40B4-BE49-F238E27FC236}">
                <a16:creationId xmlns:a16="http://schemas.microsoft.com/office/drawing/2014/main" id="{715A3CE7-65B6-4F0F-9951-10D6FBF0A29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07385" y="5287450"/>
            <a:ext cx="723900" cy="455315"/>
          </a:xfrm>
          <a:prstGeom prst="rect">
            <a:avLst/>
          </a:prstGeom>
        </p:spPr>
      </p:pic>
      <p:sp>
        <p:nvSpPr>
          <p:cNvPr id="55" name="Rounded Rectangle 6">
            <a:extLst>
              <a:ext uri="{FF2B5EF4-FFF2-40B4-BE49-F238E27FC236}">
                <a16:creationId xmlns:a16="http://schemas.microsoft.com/office/drawing/2014/main" id="{46107393-DBE3-4B7D-9A45-6C90277AA5E7}"/>
              </a:ext>
            </a:extLst>
          </p:cNvPr>
          <p:cNvSpPr/>
          <p:nvPr/>
        </p:nvSpPr>
        <p:spPr bwMode="auto">
          <a:xfrm>
            <a:off x="1587985" y="27654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Processor</a:t>
            </a:r>
          </a:p>
        </p:txBody>
      </p:sp>
      <p:sp>
        <p:nvSpPr>
          <p:cNvPr id="56" name="Rectangle 55">
            <a:extLst>
              <a:ext uri="{FF2B5EF4-FFF2-40B4-BE49-F238E27FC236}">
                <a16:creationId xmlns:a16="http://schemas.microsoft.com/office/drawing/2014/main" id="{4C9E33C6-980F-49E3-932B-C7384DE683AF}"/>
              </a:ext>
            </a:extLst>
          </p:cNvPr>
          <p:cNvSpPr/>
          <p:nvPr/>
        </p:nvSpPr>
        <p:spPr>
          <a:xfrm>
            <a:off x="902185" y="1927251"/>
            <a:ext cx="1236236" cy="369332"/>
          </a:xfrm>
          <a:prstGeom prst="rect">
            <a:avLst/>
          </a:prstGeom>
        </p:spPr>
        <p:txBody>
          <a:bodyPr wrap="none">
            <a:spAutoFit/>
          </a:bodyPr>
          <a:lstStyle/>
          <a:p>
            <a:r>
              <a:rPr lang="en-US" dirty="0">
                <a:latin typeface="Gill Sans Light"/>
              </a:rPr>
              <a:t>Hardware</a:t>
            </a:r>
          </a:p>
        </p:txBody>
      </p:sp>
      <p:sp>
        <p:nvSpPr>
          <p:cNvPr id="57" name="Rectangle 56">
            <a:extLst>
              <a:ext uri="{FF2B5EF4-FFF2-40B4-BE49-F238E27FC236}">
                <a16:creationId xmlns:a16="http://schemas.microsoft.com/office/drawing/2014/main" id="{E0594FD3-1212-4900-967A-89F91919EF92}"/>
              </a:ext>
            </a:extLst>
          </p:cNvPr>
          <p:cNvSpPr/>
          <p:nvPr/>
        </p:nvSpPr>
        <p:spPr bwMode="auto">
          <a:xfrm>
            <a:off x="5245585" y="20034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Light"/>
              </a:rPr>
              <a:t>Memory</a:t>
            </a:r>
          </a:p>
        </p:txBody>
      </p:sp>
      <p:sp>
        <p:nvSpPr>
          <p:cNvPr id="58" name="TextBox 57">
            <a:extLst>
              <a:ext uri="{FF2B5EF4-FFF2-40B4-BE49-F238E27FC236}">
                <a16:creationId xmlns:a16="http://schemas.microsoft.com/office/drawing/2014/main" id="{F95A7498-B310-4312-88DB-E984D4137483}"/>
              </a:ext>
            </a:extLst>
          </p:cNvPr>
          <p:cNvSpPr txBox="1"/>
          <p:nvPr/>
        </p:nvSpPr>
        <p:spPr>
          <a:xfrm>
            <a:off x="5931385" y="3766522"/>
            <a:ext cx="1223412" cy="369332"/>
          </a:xfrm>
          <a:prstGeom prst="rect">
            <a:avLst/>
          </a:prstGeom>
          <a:noFill/>
        </p:spPr>
        <p:txBody>
          <a:bodyPr wrap="none" rtlCol="0">
            <a:spAutoFit/>
          </a:bodyPr>
          <a:lstStyle/>
          <a:p>
            <a:r>
              <a:rPr lang="en-US" dirty="0">
                <a:latin typeface="Gill Sans Light"/>
              </a:rPr>
              <a:t>Networks</a:t>
            </a:r>
          </a:p>
        </p:txBody>
      </p:sp>
      <p:sp>
        <p:nvSpPr>
          <p:cNvPr id="59" name="TextBox 58">
            <a:extLst>
              <a:ext uri="{FF2B5EF4-FFF2-40B4-BE49-F238E27FC236}">
                <a16:creationId xmlns:a16="http://schemas.microsoft.com/office/drawing/2014/main" id="{6E7B7690-107E-44BD-87BA-02C86A7F68DF}"/>
              </a:ext>
            </a:extLst>
          </p:cNvPr>
          <p:cNvSpPr txBox="1"/>
          <p:nvPr/>
        </p:nvSpPr>
        <p:spPr>
          <a:xfrm>
            <a:off x="6007585" y="5287450"/>
            <a:ext cx="1133644" cy="369332"/>
          </a:xfrm>
          <a:prstGeom prst="rect">
            <a:avLst/>
          </a:prstGeom>
          <a:noFill/>
        </p:spPr>
        <p:txBody>
          <a:bodyPr wrap="none" rtlCol="0">
            <a:spAutoFit/>
          </a:bodyPr>
          <a:lstStyle/>
          <a:p>
            <a:r>
              <a:rPr lang="en-US" dirty="0">
                <a:latin typeface="Gill Sans Light"/>
              </a:rPr>
              <a:t>Displays</a:t>
            </a:r>
          </a:p>
        </p:txBody>
      </p:sp>
      <p:sp>
        <p:nvSpPr>
          <p:cNvPr id="60" name="TextBox 59">
            <a:extLst>
              <a:ext uri="{FF2B5EF4-FFF2-40B4-BE49-F238E27FC236}">
                <a16:creationId xmlns:a16="http://schemas.microsoft.com/office/drawing/2014/main" id="{AD5BEF6F-19AA-429D-873B-950970501FB5}"/>
              </a:ext>
            </a:extLst>
          </p:cNvPr>
          <p:cNvSpPr txBox="1"/>
          <p:nvPr/>
        </p:nvSpPr>
        <p:spPr>
          <a:xfrm>
            <a:off x="4635985" y="5439850"/>
            <a:ext cx="877163" cy="369332"/>
          </a:xfrm>
          <a:prstGeom prst="rect">
            <a:avLst/>
          </a:prstGeom>
          <a:noFill/>
        </p:spPr>
        <p:txBody>
          <a:bodyPr wrap="none" rtlCol="0">
            <a:spAutoFit/>
          </a:bodyPr>
          <a:lstStyle/>
          <a:p>
            <a:r>
              <a:rPr lang="en-US" dirty="0">
                <a:latin typeface="Gill Sans Light"/>
              </a:rPr>
              <a:t>Inputs</a:t>
            </a:r>
          </a:p>
        </p:txBody>
      </p:sp>
      <p:sp>
        <p:nvSpPr>
          <p:cNvPr id="61" name="TextBox 60">
            <a:extLst>
              <a:ext uri="{FF2B5EF4-FFF2-40B4-BE49-F238E27FC236}">
                <a16:creationId xmlns:a16="http://schemas.microsoft.com/office/drawing/2014/main" id="{DB43F8FE-FF7D-4365-9BB1-22FA25E05130}"/>
              </a:ext>
            </a:extLst>
          </p:cNvPr>
          <p:cNvSpPr txBox="1"/>
          <p:nvPr/>
        </p:nvSpPr>
        <p:spPr>
          <a:xfrm>
            <a:off x="2083285" y="1654171"/>
            <a:ext cx="4914900" cy="400110"/>
          </a:xfrm>
          <a:prstGeom prst="rect">
            <a:avLst/>
          </a:prstGeom>
          <a:solidFill>
            <a:srgbClr val="EFE683"/>
          </a:solidFill>
          <a:ln>
            <a:solidFill>
              <a:schemeClr val="tx1"/>
            </a:solidFill>
          </a:ln>
        </p:spPr>
        <p:txBody>
          <a:bodyPr wrap="square" rtlCol="0">
            <a:spAutoFit/>
          </a:bodyPr>
          <a:lstStyle/>
          <a:p>
            <a:pPr algn="ctr"/>
            <a:r>
              <a:rPr lang="en-US" sz="2000" b="1" i="1" dirty="0">
                <a:latin typeface="Gill Sans Light"/>
              </a:rPr>
              <a:t>Instruction Set Architecture (ISA)</a:t>
            </a:r>
          </a:p>
        </p:txBody>
      </p:sp>
      <p:grpSp>
        <p:nvGrpSpPr>
          <p:cNvPr id="62" name="Group 61">
            <a:extLst>
              <a:ext uri="{FF2B5EF4-FFF2-40B4-BE49-F238E27FC236}">
                <a16:creationId xmlns:a16="http://schemas.microsoft.com/office/drawing/2014/main" id="{26E25CDD-38ED-433D-A202-8AC05E51E58C}"/>
              </a:ext>
            </a:extLst>
          </p:cNvPr>
          <p:cNvGrpSpPr/>
          <p:nvPr/>
        </p:nvGrpSpPr>
        <p:grpSpPr>
          <a:xfrm>
            <a:off x="2502385" y="3222651"/>
            <a:ext cx="533400" cy="304800"/>
            <a:chOff x="3124200" y="3657600"/>
            <a:chExt cx="533400" cy="304800"/>
          </a:xfrm>
        </p:grpSpPr>
        <p:sp>
          <p:nvSpPr>
            <p:cNvPr id="63" name="Rectangle 62">
              <a:extLst>
                <a:ext uri="{FF2B5EF4-FFF2-40B4-BE49-F238E27FC236}">
                  <a16:creationId xmlns:a16="http://schemas.microsoft.com/office/drawing/2014/main" id="{01A45E3B-5684-423A-9EB2-408D7C2F43FD}"/>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4" name="Rectangle 63">
              <a:extLst>
                <a:ext uri="{FF2B5EF4-FFF2-40B4-BE49-F238E27FC236}">
                  <a16:creationId xmlns:a16="http://schemas.microsoft.com/office/drawing/2014/main" id="{6410CBAE-4286-4C94-9008-6C570FA1904B}"/>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grpSp>
      <p:sp>
        <p:nvSpPr>
          <p:cNvPr id="65" name="Rectangle 64">
            <a:extLst>
              <a:ext uri="{FF2B5EF4-FFF2-40B4-BE49-F238E27FC236}">
                <a16:creationId xmlns:a16="http://schemas.microsoft.com/office/drawing/2014/main" id="{EB501785-639B-4F67-A38A-F2EEEE998AD5}"/>
              </a:ext>
            </a:extLst>
          </p:cNvPr>
          <p:cNvSpPr/>
          <p:nvPr/>
        </p:nvSpPr>
        <p:spPr bwMode="auto">
          <a:xfrm>
            <a:off x="5321785" y="2460651"/>
            <a:ext cx="838200" cy="685800"/>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6" name="Rectangle 65">
            <a:extLst>
              <a:ext uri="{FF2B5EF4-FFF2-40B4-BE49-F238E27FC236}">
                <a16:creationId xmlns:a16="http://schemas.microsoft.com/office/drawing/2014/main" id="{0293BD4F-A083-4543-84C8-976B9EE3BB0B}"/>
              </a:ext>
            </a:extLst>
          </p:cNvPr>
          <p:cNvSpPr/>
          <p:nvPr/>
        </p:nvSpPr>
        <p:spPr bwMode="auto">
          <a:xfrm>
            <a:off x="5293547" y="3298851"/>
            <a:ext cx="1656676"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OS Memory</a:t>
            </a:r>
          </a:p>
        </p:txBody>
      </p:sp>
      <p:sp>
        <p:nvSpPr>
          <p:cNvPr id="67" name="Rectangle 66">
            <a:extLst>
              <a:ext uri="{FF2B5EF4-FFF2-40B4-BE49-F238E27FC236}">
                <a16:creationId xmlns:a16="http://schemas.microsoft.com/office/drawing/2014/main" id="{834DB08E-F9C7-4DF8-BADB-9FEE92EF9667}"/>
              </a:ext>
            </a:extLst>
          </p:cNvPr>
          <p:cNvSpPr/>
          <p:nvPr/>
        </p:nvSpPr>
        <p:spPr bwMode="auto">
          <a:xfrm>
            <a:off x="6312385" y="2460651"/>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68" name="Rectangle 67">
            <a:extLst>
              <a:ext uri="{FF2B5EF4-FFF2-40B4-BE49-F238E27FC236}">
                <a16:creationId xmlns:a16="http://schemas.microsoft.com/office/drawing/2014/main" id="{59C6283B-1A57-49FD-808C-2015CBDF0851}"/>
              </a:ext>
            </a:extLst>
          </p:cNvPr>
          <p:cNvSpPr/>
          <p:nvPr/>
        </p:nvSpPr>
        <p:spPr bwMode="auto">
          <a:xfrm>
            <a:off x="6236185" y="2689251"/>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cxnSp>
        <p:nvCxnSpPr>
          <p:cNvPr id="69" name="Curved Connector 54">
            <a:extLst>
              <a:ext uri="{FF2B5EF4-FFF2-40B4-BE49-F238E27FC236}">
                <a16:creationId xmlns:a16="http://schemas.microsoft.com/office/drawing/2014/main" id="{83500A85-A42E-42ED-A298-D2EEBF7EE43A}"/>
              </a:ext>
            </a:extLst>
          </p:cNvPr>
          <p:cNvCxnSpPr>
            <a:cxnSpLocks/>
          </p:cNvCxnSpPr>
          <p:nvPr/>
        </p:nvCxnSpPr>
        <p:spPr bwMode="auto">
          <a:xfrm flipV="1">
            <a:off x="2857986" y="3032068"/>
            <a:ext cx="3073399" cy="381000"/>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grpSp>
        <p:nvGrpSpPr>
          <p:cNvPr id="70" name="Group 69">
            <a:extLst>
              <a:ext uri="{FF2B5EF4-FFF2-40B4-BE49-F238E27FC236}">
                <a16:creationId xmlns:a16="http://schemas.microsoft.com/office/drawing/2014/main" id="{CD43D0EE-DD24-455C-8A66-0831CD88C116}"/>
              </a:ext>
            </a:extLst>
          </p:cNvPr>
          <p:cNvGrpSpPr/>
          <p:nvPr/>
        </p:nvGrpSpPr>
        <p:grpSpPr>
          <a:xfrm>
            <a:off x="2883385" y="3817118"/>
            <a:ext cx="1371600" cy="1992064"/>
            <a:chOff x="3505200" y="4267200"/>
            <a:chExt cx="1371600" cy="2286000"/>
          </a:xfrm>
        </p:grpSpPr>
        <p:sp>
          <p:nvSpPr>
            <p:cNvPr id="71" name="Rectangle 70">
              <a:extLst>
                <a:ext uri="{FF2B5EF4-FFF2-40B4-BE49-F238E27FC236}">
                  <a16:creationId xmlns:a16="http://schemas.microsoft.com/office/drawing/2014/main" id="{2EDBD4DB-F6ED-433C-8A0E-4F0362A96D1A}"/>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Gill Sans Light"/>
                </a:rPr>
                <a:t>Ctrlr</a:t>
              </a:r>
              <a:endParaRPr kumimoji="0" lang="en-US" sz="1800" b="0" i="0" u="none" strike="noStrike" cap="none" normalizeH="0" baseline="0" dirty="0">
                <a:ln>
                  <a:noFill/>
                </a:ln>
                <a:solidFill>
                  <a:schemeClr val="tx1"/>
                </a:solidFill>
                <a:effectLst/>
                <a:latin typeface="Gill Sans Light"/>
              </a:endParaRPr>
            </a:p>
          </p:txBody>
        </p:sp>
        <p:cxnSp>
          <p:nvCxnSpPr>
            <p:cNvPr id="72" name="Straight Arrow Connector 71">
              <a:extLst>
                <a:ext uri="{FF2B5EF4-FFF2-40B4-BE49-F238E27FC236}">
                  <a16:creationId xmlns:a16="http://schemas.microsoft.com/office/drawing/2014/main" id="{26EE907F-5D83-44E0-8A43-0CF6EAFAB315}"/>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3" name="Straight Arrow Connector 72">
              <a:extLst>
                <a:ext uri="{FF2B5EF4-FFF2-40B4-BE49-F238E27FC236}">
                  <a16:creationId xmlns:a16="http://schemas.microsoft.com/office/drawing/2014/main" id="{90B66A94-D2D1-4627-9118-672FCFCB97F8}"/>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4" name="Straight Arrow Connector 73">
              <a:extLst>
                <a:ext uri="{FF2B5EF4-FFF2-40B4-BE49-F238E27FC236}">
                  <a16:creationId xmlns:a16="http://schemas.microsoft.com/office/drawing/2014/main" id="{496DD252-79E7-4064-9138-BFD622334421}"/>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5" name="Straight Arrow Connector 74">
              <a:extLst>
                <a:ext uri="{FF2B5EF4-FFF2-40B4-BE49-F238E27FC236}">
                  <a16:creationId xmlns:a16="http://schemas.microsoft.com/office/drawing/2014/main" id="{33D7F883-A2A3-4917-8D8C-3F06BA2C4B19}"/>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76" name="Rectangle 75">
              <a:extLst>
                <a:ext uri="{FF2B5EF4-FFF2-40B4-BE49-F238E27FC236}">
                  <a16:creationId xmlns:a16="http://schemas.microsoft.com/office/drawing/2014/main" id="{413247C2-E959-49F0-A2D6-CE08091C1010}"/>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Light"/>
              </a:endParaRPr>
            </a:p>
          </p:txBody>
        </p:sp>
        <p:cxnSp>
          <p:nvCxnSpPr>
            <p:cNvPr id="77" name="Straight Arrow Connector 76">
              <a:extLst>
                <a:ext uri="{FF2B5EF4-FFF2-40B4-BE49-F238E27FC236}">
                  <a16:creationId xmlns:a16="http://schemas.microsoft.com/office/drawing/2014/main" id="{BC89D49B-F396-4E92-9D66-A2421A19A86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8" name="Straight Arrow Connector 77">
              <a:extLst>
                <a:ext uri="{FF2B5EF4-FFF2-40B4-BE49-F238E27FC236}">
                  <a16:creationId xmlns:a16="http://schemas.microsoft.com/office/drawing/2014/main" id="{313D7349-AD4A-4282-917D-8A26E8D4EA5C}"/>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79" name="Straight Arrow Connector 78">
              <a:extLst>
                <a:ext uri="{FF2B5EF4-FFF2-40B4-BE49-F238E27FC236}">
                  <a16:creationId xmlns:a16="http://schemas.microsoft.com/office/drawing/2014/main" id="{E66D56F2-FABD-4202-A878-CAEA7458A757}"/>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
        <p:nvSpPr>
          <p:cNvPr id="81" name="Rectangle 80">
            <a:extLst>
              <a:ext uri="{FF2B5EF4-FFF2-40B4-BE49-F238E27FC236}">
                <a16:creationId xmlns:a16="http://schemas.microsoft.com/office/drawing/2014/main" id="{941CA958-5C3B-4937-8266-7A4CB62B76AD}"/>
              </a:ext>
            </a:extLst>
          </p:cNvPr>
          <p:cNvSpPr/>
          <p:nvPr/>
        </p:nvSpPr>
        <p:spPr bwMode="auto">
          <a:xfrm>
            <a:off x="4254985" y="2689251"/>
            <a:ext cx="609598" cy="762000"/>
          </a:xfrm>
          <a:prstGeom prst="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Cache</a:t>
            </a:r>
          </a:p>
        </p:txBody>
      </p:sp>
      <p:grpSp>
        <p:nvGrpSpPr>
          <p:cNvPr id="83" name="Group 82">
            <a:extLst>
              <a:ext uri="{FF2B5EF4-FFF2-40B4-BE49-F238E27FC236}">
                <a16:creationId xmlns:a16="http://schemas.microsoft.com/office/drawing/2014/main" id="{CB4A8CDA-18D0-4461-9679-B900EE7898F6}"/>
              </a:ext>
            </a:extLst>
          </p:cNvPr>
          <p:cNvGrpSpPr/>
          <p:nvPr/>
        </p:nvGrpSpPr>
        <p:grpSpPr>
          <a:xfrm>
            <a:off x="3486696" y="2219351"/>
            <a:ext cx="737701" cy="830997"/>
            <a:chOff x="4108511" y="2654300"/>
            <a:chExt cx="737701" cy="830997"/>
          </a:xfrm>
        </p:grpSpPr>
        <p:sp>
          <p:nvSpPr>
            <p:cNvPr id="84" name="Rectangle 83">
              <a:extLst>
                <a:ext uri="{FF2B5EF4-FFF2-40B4-BE49-F238E27FC236}">
                  <a16:creationId xmlns:a16="http://schemas.microsoft.com/office/drawing/2014/main" id="{15625F88-BE10-4B4F-B0E8-619C57B3165D}"/>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Gill Sans Light"/>
              </a:endParaRPr>
            </a:p>
          </p:txBody>
        </p:sp>
        <p:sp>
          <p:nvSpPr>
            <p:cNvPr id="85" name="TextBox 84">
              <a:extLst>
                <a:ext uri="{FF2B5EF4-FFF2-40B4-BE49-F238E27FC236}">
                  <a16:creationId xmlns:a16="http://schemas.microsoft.com/office/drawing/2014/main" id="{053C1DE2-90E0-489C-9A39-323D4C62C1BD}"/>
                </a:ext>
              </a:extLst>
            </p:cNvPr>
            <p:cNvSpPr txBox="1"/>
            <p:nvPr/>
          </p:nvSpPr>
          <p:spPr>
            <a:xfrm>
              <a:off x="4108511" y="2654300"/>
              <a:ext cx="737701" cy="830997"/>
            </a:xfrm>
            <a:prstGeom prst="rect">
              <a:avLst/>
            </a:prstGeom>
            <a:noFill/>
          </p:spPr>
          <p:txBody>
            <a:bodyPr wrap="none" rtlCol="0">
              <a:spAutoFit/>
            </a:bodyPr>
            <a:lstStyle/>
            <a:p>
              <a:pPr algn="ctr"/>
              <a:r>
                <a:rPr lang="en-US" sz="1600" dirty="0">
                  <a:latin typeface="Gill Sans Light"/>
                </a:rPr>
                <a:t>Page</a:t>
              </a:r>
              <a:br>
                <a:rPr lang="en-US" sz="1600" dirty="0">
                  <a:latin typeface="Gill Sans Light"/>
                </a:rPr>
              </a:br>
              <a:r>
                <a:rPr lang="en-US" sz="1600" dirty="0">
                  <a:latin typeface="Gill Sans Light"/>
                </a:rPr>
                <a:t>Table</a:t>
              </a:r>
            </a:p>
            <a:p>
              <a:pPr algn="ctr"/>
              <a:r>
                <a:rPr lang="en-US" sz="1600" dirty="0">
                  <a:latin typeface="Gill Sans Light"/>
                </a:rPr>
                <a:t>&amp; </a:t>
              </a:r>
              <a:r>
                <a:rPr lang="en-US" sz="1400" dirty="0">
                  <a:latin typeface="Gill Sans Light"/>
                </a:rPr>
                <a:t>TLB</a:t>
              </a:r>
              <a:endParaRPr lang="en-US" sz="1600" dirty="0">
                <a:latin typeface="Gill Sans Light"/>
              </a:endParaRPr>
            </a:p>
          </p:txBody>
        </p:sp>
      </p:grpSp>
      <p:sp>
        <p:nvSpPr>
          <p:cNvPr id="87" name="Rectangle 86">
            <a:extLst>
              <a:ext uri="{FF2B5EF4-FFF2-40B4-BE49-F238E27FC236}">
                <a16:creationId xmlns:a16="http://schemas.microsoft.com/office/drawing/2014/main" id="{61CDAADA-15F9-4411-B466-EAB818520255}"/>
              </a:ext>
            </a:extLst>
          </p:cNvPr>
          <p:cNvSpPr/>
          <p:nvPr/>
        </p:nvSpPr>
        <p:spPr>
          <a:xfrm>
            <a:off x="941490" y="1176492"/>
            <a:ext cx="1159292" cy="369332"/>
          </a:xfrm>
          <a:prstGeom prst="rect">
            <a:avLst/>
          </a:prstGeom>
        </p:spPr>
        <p:txBody>
          <a:bodyPr wrap="none">
            <a:spAutoFit/>
          </a:bodyPr>
          <a:lstStyle/>
          <a:p>
            <a:r>
              <a:rPr lang="en-US" dirty="0">
                <a:latin typeface="Gill Sans Light"/>
              </a:rPr>
              <a:t>Software</a:t>
            </a:r>
          </a:p>
        </p:txBody>
      </p:sp>
      <p:sp>
        <p:nvSpPr>
          <p:cNvPr id="89" name="TextBox 88">
            <a:extLst>
              <a:ext uri="{FF2B5EF4-FFF2-40B4-BE49-F238E27FC236}">
                <a16:creationId xmlns:a16="http://schemas.microsoft.com/office/drawing/2014/main" id="{B3DCF606-9024-4662-BFA5-1ACF5775A2CA}"/>
              </a:ext>
            </a:extLst>
          </p:cNvPr>
          <p:cNvSpPr txBox="1"/>
          <p:nvPr/>
        </p:nvSpPr>
        <p:spPr>
          <a:xfrm>
            <a:off x="7933734" y="1193546"/>
            <a:ext cx="3857434" cy="1384995"/>
          </a:xfrm>
          <a:prstGeom prst="rect">
            <a:avLst/>
          </a:prstGeom>
          <a:noFill/>
        </p:spPr>
        <p:txBody>
          <a:bodyPr wrap="square" rtlCol="0">
            <a:spAutoFit/>
          </a:bodyPr>
          <a:lstStyle/>
          <a:p>
            <a:r>
              <a:rPr lang="en-US" sz="2800" b="1" dirty="0">
                <a:latin typeface="Gill Sans Light"/>
              </a:rPr>
              <a:t>What you learned in CS 61C – Machine Structures (and C)</a:t>
            </a:r>
          </a:p>
        </p:txBody>
      </p:sp>
      <p:sp>
        <p:nvSpPr>
          <p:cNvPr id="91" name="Rectangle: Folded Corner 90">
            <a:extLst>
              <a:ext uri="{FF2B5EF4-FFF2-40B4-BE49-F238E27FC236}">
                <a16:creationId xmlns:a16="http://schemas.microsoft.com/office/drawing/2014/main" id="{790179F4-A640-408F-BA29-C1BE57B90833}"/>
              </a:ext>
            </a:extLst>
          </p:cNvPr>
          <p:cNvSpPr/>
          <p:nvPr/>
        </p:nvSpPr>
        <p:spPr>
          <a:xfrm>
            <a:off x="2083284" y="914400"/>
            <a:ext cx="1181101" cy="680484"/>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latin typeface="Gill Sans Light"/>
              </a:rPr>
              <a:t>Running Program</a:t>
            </a:r>
          </a:p>
        </p:txBody>
      </p:sp>
      <p:sp>
        <p:nvSpPr>
          <p:cNvPr id="92" name="TextBox 91">
            <a:extLst>
              <a:ext uri="{FF2B5EF4-FFF2-40B4-BE49-F238E27FC236}">
                <a16:creationId xmlns:a16="http://schemas.microsoft.com/office/drawing/2014/main" id="{FC495F3C-5271-47BA-BDD8-6F95BCEE900C}"/>
              </a:ext>
            </a:extLst>
          </p:cNvPr>
          <p:cNvSpPr txBox="1"/>
          <p:nvPr/>
        </p:nvSpPr>
        <p:spPr>
          <a:xfrm>
            <a:off x="7942721" y="3634215"/>
            <a:ext cx="4054526" cy="1384995"/>
          </a:xfrm>
          <a:prstGeom prst="rect">
            <a:avLst/>
          </a:prstGeom>
          <a:noFill/>
        </p:spPr>
        <p:txBody>
          <a:bodyPr wrap="square" rtlCol="0">
            <a:spAutoFit/>
          </a:bodyPr>
          <a:lstStyle/>
          <a:p>
            <a:r>
              <a:rPr lang="en-US" sz="2800" b="1" dirty="0">
                <a:latin typeface="Gill Sans Light"/>
              </a:rPr>
              <a:t>The OS </a:t>
            </a:r>
            <a:r>
              <a:rPr lang="en-US" sz="2800" b="1" i="1" dirty="0">
                <a:latin typeface="Gill Sans Light"/>
              </a:rPr>
              <a:t>abstracts</a:t>
            </a:r>
            <a:r>
              <a:rPr lang="en-US" sz="2800" b="1" dirty="0">
                <a:latin typeface="Gill Sans Light"/>
              </a:rPr>
              <a:t> these hardware details from the application</a:t>
            </a:r>
          </a:p>
        </p:txBody>
      </p:sp>
    </p:spTree>
    <p:extLst>
      <p:ext uri="{BB962C8B-B14F-4D97-AF65-F5344CB8AC3E}">
        <p14:creationId xmlns:p14="http://schemas.microsoft.com/office/powerpoint/2010/main" val="2434822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7" grpId="0" animBg="1"/>
      <p:bldP spid="58" grpId="0"/>
      <p:bldP spid="59" grpId="0"/>
      <p:bldP spid="60" grpId="0"/>
      <p:bldP spid="61" grpId="0" animBg="1"/>
      <p:bldP spid="65" grpId="0" animBg="1"/>
      <p:bldP spid="66" grpId="0" animBg="1"/>
      <p:bldP spid="67" grpId="0" animBg="1"/>
      <p:bldP spid="68" grpId="0" animBg="1"/>
      <p:bldP spid="81" grpId="0" animBg="1"/>
      <p:bldP spid="87" grpId="0"/>
      <p:bldP spid="89" grpId="0"/>
      <p:bldP spid="91" grpId="0" animBg="1"/>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13112" y="1825625"/>
            <a:ext cx="9140687" cy="4351338"/>
          </a:xfrm>
        </p:spPr>
        <p:txBody>
          <a:bodyPr/>
          <a:lstStyle/>
          <a:p>
            <a:r>
              <a:rPr lang="en-US" dirty="0">
                <a:solidFill>
                  <a:srgbClr val="FF0000"/>
                </a:solidFill>
              </a:rPr>
              <a:t>Illusionist</a:t>
            </a:r>
          </a:p>
          <a:p>
            <a:pPr lvl="1"/>
            <a:r>
              <a:rPr lang="en-US" dirty="0">
                <a:solidFill>
                  <a:srgbClr val="FF0000"/>
                </a:solidFill>
              </a:rPr>
              <a:t>Provide clean, easy-to-use abstractions of physical resources</a:t>
            </a:r>
          </a:p>
          <a:p>
            <a:pPr lvl="2"/>
            <a:r>
              <a:rPr lang="en-US" dirty="0">
                <a:solidFill>
                  <a:srgbClr val="FF0000"/>
                </a:solidFill>
              </a:rPr>
              <a:t>Infinite memory, dedicated machine</a:t>
            </a:r>
          </a:p>
          <a:p>
            <a:pPr lvl="2"/>
            <a:r>
              <a:rPr lang="en-US" dirty="0">
                <a:solidFill>
                  <a:srgbClr val="FF0000"/>
                </a:solidFill>
              </a:rPr>
              <a:t>Higher level objects: files, users, messages</a:t>
            </a:r>
          </a:p>
          <a:p>
            <a:pPr lvl="2"/>
            <a:r>
              <a:rPr lang="en-US" dirty="0">
                <a:solidFill>
                  <a:srgbClr val="FF0000"/>
                </a:solidFill>
              </a:rPr>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2337630"/>
            <a:ext cx="1291665" cy="1066800"/>
          </a:xfrm>
          <a:prstGeom prst="rect">
            <a:avLst/>
          </a:prstGeom>
        </p:spPr>
      </p:pic>
    </p:spTree>
    <p:extLst>
      <p:ext uri="{BB962C8B-B14F-4D97-AF65-F5344CB8AC3E}">
        <p14:creationId xmlns:p14="http://schemas.microsoft.com/office/powerpoint/2010/main" val="33834147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Virtualizing the Machine</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A186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Tree>
    <p:extLst>
      <p:ext uri="{BB962C8B-B14F-4D97-AF65-F5344CB8AC3E}">
        <p14:creationId xmlns:p14="http://schemas.microsoft.com/office/powerpoint/2010/main" val="4231971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42" presetClass="path" presetSubtype="0" fill="hold" grpId="1" nodeType="withEffect">
                                  <p:stCondLst>
                                    <p:cond delay="0"/>
                                  </p:stCondLst>
                                  <p:childTnLst>
                                    <p:animMotion origin="layout" path="M -2.91667E-6 -7.40741E-7 L -2.91667E-6 0.25 " pathEditMode="relative" rAng="0" ptsTypes="AA">
                                      <p:cBhvr>
                                        <p:cTn id="15" dur="1000" spd="-100000" fill="hold"/>
                                        <p:tgtEl>
                                          <p:spTgt spid="72"/>
                                        </p:tgtEl>
                                        <p:attrNameLst>
                                          <p:attrName>ppt_x</p:attrName>
                                          <p:attrName>ppt_y</p:attrName>
                                        </p:attrNameLst>
                                      </p:cBhvr>
                                      <p:rCtr x="0" y="125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childTnLst>
                                </p:cTn>
                              </p:par>
                              <p:par>
                                <p:cTn id="20" presetID="10" presetClass="entr" presetSubtype="0" fill="hold" grpId="1"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fill="hold" grpId="0" nodeType="withEffect">
                                  <p:stCondLst>
                                    <p:cond delay="0"/>
                                  </p:stCondLst>
                                  <p:childTnLst>
                                    <p:animMotion origin="layout" path="M -2.70833E-6 -3.7037E-6 L -2.70833E-6 0.25 " pathEditMode="relative" rAng="0" ptsTypes="AA">
                                      <p:cBhvr>
                                        <p:cTn id="24" dur="1000" spd="-100000" fill="hold"/>
                                        <p:tgtEl>
                                          <p:spTgt spid="74"/>
                                        </p:tgtEl>
                                        <p:attrNameLst>
                                          <p:attrName>ppt_x</p:attrName>
                                          <p:attrName>ppt_y</p:attrName>
                                        </p:attrNameLst>
                                      </p:cBhvr>
                                      <p:rCtr x="0" y="1250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42" presetClass="path" presetSubtype="0" fill="hold" grpId="1" nodeType="withEffect">
                                  <p:stCondLst>
                                    <p:cond delay="0"/>
                                  </p:stCondLst>
                                  <p:childTnLst>
                                    <p:animMotion origin="layout" path="M -6.25E-7 -3.7037E-6 L -6.25E-7 0.25 " pathEditMode="relative" rAng="0" ptsTypes="AA">
                                      <p:cBhvr>
                                        <p:cTn id="33" dur="1000" spd="-100000" fill="hold"/>
                                        <p:tgtEl>
                                          <p:spTgt spid="75"/>
                                        </p:tgtEl>
                                        <p:attrNameLst>
                                          <p:attrName>ppt_x</p:attrName>
                                          <p:attrName>ppt_y</p:attrName>
                                        </p:attrNameLst>
                                      </p:cBhvr>
                                      <p:rCtr x="0" y="12500"/>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6"/>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42" presetClass="path" presetSubtype="0" fill="hold" grpId="1" nodeType="withEffect">
                                  <p:stCondLst>
                                    <p:cond delay="0"/>
                                  </p:stCondLst>
                                  <p:childTnLst>
                                    <p:animMotion origin="layout" path="M 3.33333E-6 -3.7037E-6 L 3.33333E-6 0.25 " pathEditMode="relative" rAng="0" ptsTypes="AA">
                                      <p:cBhvr>
                                        <p:cTn id="42" dur="1000" spd="-100000" fill="hold"/>
                                        <p:tgtEl>
                                          <p:spTgt spid="76"/>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0" grpId="0" animBg="1"/>
      <p:bldP spid="81" grpId="0" animBg="1"/>
      <p:bldP spid="83" grpId="0" animBg="1"/>
      <p:bldP spid="72" grpId="0" animBg="1"/>
      <p:bldP spid="72" grpId="1" animBg="1"/>
      <p:bldP spid="74" grpId="0" animBg="1"/>
      <p:bldP spid="74" grpId="1" animBg="1"/>
      <p:bldP spid="75" grpId="0" animBg="1"/>
      <p:bldP spid="75" grpId="1" animBg="1"/>
      <p:bldP spid="76" grpId="0" animBg="1"/>
      <p:bldP spid="7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Compiled Program’s View of the World</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44" name="Rectangle: Folded Corner 43">
            <a:extLst>
              <a:ext uri="{FF2B5EF4-FFF2-40B4-BE49-F238E27FC236}">
                <a16:creationId xmlns:a16="http://schemas.microsoft.com/office/drawing/2014/main" id="{AC49EB89-57FD-4DB8-AD44-B263F841CDDD}"/>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45" name="Rectangle 44">
            <a:extLst>
              <a:ext uri="{FF2B5EF4-FFF2-40B4-BE49-F238E27FC236}">
                <a16:creationId xmlns:a16="http://schemas.microsoft.com/office/drawing/2014/main" id="{3984D05F-9DB9-4ABB-8A01-48C0FE934CC6}"/>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14" name="TextBox 13">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302028370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7" name="Rectangle 6">
            <a:extLst>
              <a:ext uri="{FF2B5EF4-FFF2-40B4-BE49-F238E27FC236}">
                <a16:creationId xmlns:a16="http://schemas.microsoft.com/office/drawing/2014/main" id="{CFD315FF-BA72-4F9E-8DED-759C799A21BF}"/>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System Programmer’s View of the World</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C49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284975"/>
          </a:xfrm>
          <a:prstGeom prst="foldedCorner">
            <a:avLst>
              <a:gd name="adj" fmla="val 21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Program</a:t>
            </a:r>
          </a:p>
        </p:txBody>
      </p:sp>
      <p:sp>
        <p:nvSpPr>
          <p:cNvPr id="14" name="Rectangle 13">
            <a:extLst>
              <a:ext uri="{FF2B5EF4-FFF2-40B4-BE49-F238E27FC236}">
                <a16:creationId xmlns:a16="http://schemas.microsoft.com/office/drawing/2014/main" id="{39E666D2-456F-4701-8AC9-C49B9D04997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pic>
        <p:nvPicPr>
          <p:cNvPr id="23" name="Picture 22" descr="A picture containing table, knife&#10;&#10;Description automatically generated">
            <a:extLst>
              <a:ext uri="{FF2B5EF4-FFF2-40B4-BE49-F238E27FC236}">
                <a16:creationId xmlns:a16="http://schemas.microsoft.com/office/drawing/2014/main" id="{2B6FFED1-7622-447D-9915-C7879170321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63634" y="1825672"/>
            <a:ext cx="1628278" cy="793566"/>
          </a:xfrm>
          <a:prstGeom prst="rect">
            <a:avLst/>
          </a:prstGeom>
        </p:spPr>
      </p:pic>
      <p:sp>
        <p:nvSpPr>
          <p:cNvPr id="47" name="Rectangle 46">
            <a:extLst>
              <a:ext uri="{FF2B5EF4-FFF2-40B4-BE49-F238E27FC236}">
                <a16:creationId xmlns:a16="http://schemas.microsoft.com/office/drawing/2014/main" id="{7723B142-2A94-49C8-866E-A67772D37692}"/>
              </a:ext>
            </a:extLst>
          </p:cNvPr>
          <p:cNvSpPr/>
          <p:nvPr/>
        </p:nvSpPr>
        <p:spPr>
          <a:xfrm>
            <a:off x="2987261" y="1793873"/>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25" name="Straight Arrow Connector 24">
            <a:extLst>
              <a:ext uri="{FF2B5EF4-FFF2-40B4-BE49-F238E27FC236}">
                <a16:creationId xmlns:a16="http://schemas.microsoft.com/office/drawing/2014/main" id="{79D305A1-51B1-4982-AED3-3EBFD5A82406}"/>
              </a:ext>
            </a:extLst>
          </p:cNvPr>
          <p:cNvCxnSpPr>
            <a:cxnSpLocks/>
          </p:cNvCxnSpPr>
          <p:nvPr/>
        </p:nvCxnSpPr>
        <p:spPr>
          <a:xfrm>
            <a:off x="4423299" y="2034166"/>
            <a:ext cx="105285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07F0615B-834E-43D1-856B-5EBE38CDCAC4}"/>
              </a:ext>
            </a:extLst>
          </p:cNvPr>
          <p:cNvSpPr txBox="1"/>
          <p:nvPr/>
        </p:nvSpPr>
        <p:spPr>
          <a:xfrm>
            <a:off x="4474955" y="1684643"/>
            <a:ext cx="914400" cy="338554"/>
          </a:xfrm>
          <a:prstGeom prst="rect">
            <a:avLst/>
          </a:prstGeom>
          <a:noFill/>
        </p:spPr>
        <p:txBody>
          <a:bodyPr wrap="square" rtlCol="0">
            <a:spAutoFit/>
          </a:bodyPr>
          <a:lstStyle/>
          <a:p>
            <a:pPr algn="ctr"/>
            <a:r>
              <a:rPr lang="en-US" sz="1600" dirty="0">
                <a:latin typeface="Gill Sans Light"/>
              </a:rPr>
              <a:t>Linker</a:t>
            </a:r>
          </a:p>
        </p:txBody>
      </p:sp>
      <p:sp>
        <p:nvSpPr>
          <p:cNvPr id="48" name="TextBox 47">
            <a:extLst>
              <a:ext uri="{FF2B5EF4-FFF2-40B4-BE49-F238E27FC236}">
                <a16:creationId xmlns:a16="http://schemas.microsoft.com/office/drawing/2014/main" id="{78D1B142-975C-4C22-BD16-8854D8EDC6A1}"/>
              </a:ext>
            </a:extLst>
          </p:cNvPr>
          <p:cNvSpPr txBox="1"/>
          <p:nvPr/>
        </p:nvSpPr>
        <p:spPr>
          <a:xfrm>
            <a:off x="2438400" y="4260929"/>
            <a:ext cx="9053164" cy="1015663"/>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Application’s “machine” </a:t>
            </a:r>
            <a:r>
              <a:rPr lang="en-US" sz="2000" b="1" i="1" dirty="0">
                <a:latin typeface="Gill Sans Light"/>
              </a:rPr>
              <a:t>is</a:t>
            </a:r>
            <a:r>
              <a:rPr lang="en-US" sz="2000" b="1" dirty="0">
                <a:latin typeface="Gill Sans Light"/>
              </a:rPr>
              <a:t> the process abstraction provided by the OS</a:t>
            </a:r>
          </a:p>
          <a:p>
            <a:pPr marL="285750" indent="-285750">
              <a:buFont typeface="Arial" panose="020B0604020202020204" pitchFamily="34" charset="0"/>
              <a:buChar char="•"/>
            </a:pPr>
            <a:r>
              <a:rPr lang="en-US" sz="2000" b="1" dirty="0">
                <a:latin typeface="Gill Sans Light"/>
              </a:rPr>
              <a:t>Each running program runs in its own process</a:t>
            </a:r>
          </a:p>
          <a:p>
            <a:pPr marL="285750" indent="-285750">
              <a:buFont typeface="Arial" panose="020B0604020202020204" pitchFamily="34" charset="0"/>
              <a:buChar char="•"/>
            </a:pPr>
            <a:r>
              <a:rPr lang="en-US" sz="2000" b="1" dirty="0">
                <a:latin typeface="Gill Sans Light"/>
              </a:rPr>
              <a:t>Processes provide nicer interfaces than raw hardware</a:t>
            </a:r>
          </a:p>
        </p:txBody>
      </p:sp>
    </p:spTree>
    <p:extLst>
      <p:ext uri="{BB962C8B-B14F-4D97-AF65-F5344CB8AC3E}">
        <p14:creationId xmlns:p14="http://schemas.microsoft.com/office/powerpoint/2010/main" val="2038358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E57F-5EDE-41A9-A434-BCB74FF40209}"/>
              </a:ext>
            </a:extLst>
          </p:cNvPr>
          <p:cNvSpPr>
            <a:spLocks noGrp="1"/>
          </p:cNvSpPr>
          <p:nvPr>
            <p:ph type="title"/>
          </p:nvPr>
        </p:nvSpPr>
        <p:spPr/>
        <p:txBody>
          <a:bodyPr/>
          <a:lstStyle/>
          <a:p>
            <a:r>
              <a:rPr lang="en-US" dirty="0"/>
              <a:t>What’s in a Process?</a:t>
            </a:r>
          </a:p>
        </p:txBody>
      </p:sp>
      <p:sp>
        <p:nvSpPr>
          <p:cNvPr id="3" name="Content Placeholder 2">
            <a:extLst>
              <a:ext uri="{FF2B5EF4-FFF2-40B4-BE49-F238E27FC236}">
                <a16:creationId xmlns:a16="http://schemas.microsoft.com/office/drawing/2014/main" id="{092203CE-FA9F-4A69-8715-F472952BE715}"/>
              </a:ext>
            </a:extLst>
          </p:cNvPr>
          <p:cNvSpPr>
            <a:spLocks noGrp="1"/>
          </p:cNvSpPr>
          <p:nvPr>
            <p:ph idx="1"/>
          </p:nvPr>
        </p:nvSpPr>
        <p:spPr/>
        <p:txBody>
          <a:bodyPr/>
          <a:lstStyle/>
          <a:p>
            <a:pPr marL="0" indent="0">
              <a:buNone/>
            </a:pPr>
            <a:r>
              <a:rPr lang="en-US" b="1" dirty="0"/>
              <a:t>A process consists of:</a:t>
            </a:r>
          </a:p>
          <a:p>
            <a:r>
              <a:rPr lang="en-US" dirty="0"/>
              <a:t>Address Space</a:t>
            </a:r>
          </a:p>
          <a:p>
            <a:r>
              <a:rPr lang="en-US" dirty="0"/>
              <a:t>One or more threads of control executing in that address space</a:t>
            </a:r>
          </a:p>
          <a:p>
            <a:r>
              <a:rPr lang="en-US" dirty="0"/>
              <a:t>Additional system state associated with it</a:t>
            </a:r>
          </a:p>
          <a:p>
            <a:pPr lvl="1"/>
            <a:r>
              <a:rPr lang="en-US" dirty="0"/>
              <a:t>Open files</a:t>
            </a:r>
          </a:p>
          <a:p>
            <a:pPr lvl="1"/>
            <a:r>
              <a:rPr lang="en-US" dirty="0"/>
              <a:t>Open sockets (network connections)</a:t>
            </a:r>
          </a:p>
          <a:p>
            <a:pPr lvl="1"/>
            <a:r>
              <a:rPr lang="en-US" dirty="0"/>
              <a:t>…</a:t>
            </a:r>
          </a:p>
        </p:txBody>
      </p:sp>
    </p:spTree>
    <p:extLst>
      <p:ext uri="{BB962C8B-B14F-4D97-AF65-F5344CB8AC3E}">
        <p14:creationId xmlns:p14="http://schemas.microsoft.com/office/powerpoint/2010/main" val="17767899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7A52-1431-4BE0-884D-B430647E934F}"/>
              </a:ext>
            </a:extLst>
          </p:cNvPr>
          <p:cNvSpPr>
            <a:spLocks noGrp="1"/>
          </p:cNvSpPr>
          <p:nvPr>
            <p:ph type="title"/>
          </p:nvPr>
        </p:nvSpPr>
        <p:spPr>
          <a:xfrm>
            <a:off x="381000" y="1447800"/>
            <a:ext cx="4470400" cy="533400"/>
          </a:xfrm>
        </p:spPr>
        <p:txBody>
          <a:bodyPr/>
          <a:lstStyle/>
          <a:p>
            <a:r>
              <a:rPr lang="en-US" dirty="0"/>
              <a:t>For Example…</a:t>
            </a:r>
          </a:p>
        </p:txBody>
      </p:sp>
      <p:pic>
        <p:nvPicPr>
          <p:cNvPr id="8" name="Picture 7">
            <a:extLst>
              <a:ext uri="{FF2B5EF4-FFF2-40B4-BE49-F238E27FC236}">
                <a16:creationId xmlns:a16="http://schemas.microsoft.com/office/drawing/2014/main" id="{EE957EC1-9714-4F95-8518-7D4FD2E703B5}"/>
              </a:ext>
            </a:extLst>
          </p:cNvPr>
          <p:cNvPicPr>
            <a:picLocks noChangeAspect="1"/>
          </p:cNvPicPr>
          <p:nvPr/>
        </p:nvPicPr>
        <p:blipFill>
          <a:blip r:embed="rId2"/>
          <a:stretch>
            <a:fillRect/>
          </a:stretch>
        </p:blipFill>
        <p:spPr>
          <a:xfrm>
            <a:off x="4343400" y="762000"/>
            <a:ext cx="5047883" cy="5507424"/>
          </a:xfrm>
          <a:prstGeom prst="rect">
            <a:avLst/>
          </a:prstGeom>
        </p:spPr>
      </p:pic>
    </p:spTree>
    <p:extLst>
      <p:ext uri="{BB962C8B-B14F-4D97-AF65-F5344CB8AC3E}">
        <p14:creationId xmlns:p14="http://schemas.microsoft.com/office/powerpoint/2010/main" val="2459407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82119023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140430" y="1066800"/>
            <a:ext cx="12192000" cy="5555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Operating System’s View of the World</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28910" y="4603105"/>
            <a:ext cx="718466" cy="710043"/>
            <a:chOff x="4118129" y="2654300"/>
            <a:chExt cx="718466"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18129" y="2654300"/>
              <a:ext cx="718466"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09372" y="4518076"/>
            <a:ext cx="1120820"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82110"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9"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53551"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Running</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49" name="TextBox 48">
            <a:extLst>
              <a:ext uri="{FF2B5EF4-FFF2-40B4-BE49-F238E27FC236}">
                <a16:creationId xmlns:a16="http://schemas.microsoft.com/office/drawing/2014/main" id="{62BE982C-9240-4229-8D46-05D147D5B366}"/>
              </a:ext>
            </a:extLst>
          </p:cNvPr>
          <p:cNvSpPr txBox="1"/>
          <p:nvPr/>
        </p:nvSpPr>
        <p:spPr>
          <a:xfrm>
            <a:off x="1504950" y="1460478"/>
            <a:ext cx="9848849" cy="707886"/>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sz="2000" b="1" dirty="0">
                <a:latin typeface="Gill Sans Light"/>
              </a:rPr>
              <a:t>OS translates from hardware interface to application interface</a:t>
            </a:r>
          </a:p>
          <a:p>
            <a:pPr marL="285750" indent="-285750">
              <a:buFont typeface="Arial" panose="020B0604020202020204" pitchFamily="34" charset="0"/>
              <a:buChar char="•"/>
            </a:pPr>
            <a:r>
              <a:rPr lang="en-US" sz="2000" b="1" dirty="0">
                <a:latin typeface="Gill Sans Light"/>
              </a:rPr>
              <a:t>OS provides each running program with its own process</a:t>
            </a:r>
          </a:p>
        </p:txBody>
      </p:sp>
    </p:spTree>
    <p:extLst>
      <p:ext uri="{BB962C8B-B14F-4D97-AF65-F5344CB8AC3E}">
        <p14:creationId xmlns:p14="http://schemas.microsoft.com/office/powerpoint/2010/main" val="59612115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a:defRPr/>
            </a:pPr>
            <a:r>
              <a:rPr lang="en-US" altLang="en-US" dirty="0">
                <a:latin typeface="Gill Sans Light" charset="0"/>
                <a:cs typeface="Gill Sans Light" charset="0"/>
              </a:rPr>
              <a:t>Instructor: Ion Stoica</a:t>
            </a:r>
          </a:p>
        </p:txBody>
      </p:sp>
      <p:sp>
        <p:nvSpPr>
          <p:cNvPr id="18435" name="Content Placeholder 2"/>
          <p:cNvSpPr>
            <a:spLocks noGrp="1"/>
          </p:cNvSpPr>
          <p:nvPr>
            <p:ph idx="1"/>
          </p:nvPr>
        </p:nvSpPr>
        <p:spPr>
          <a:xfrm>
            <a:off x="1041400" y="990600"/>
            <a:ext cx="10312400" cy="5486400"/>
          </a:xfrm>
        </p:spPr>
        <p:txBody>
          <a:bodyPr/>
          <a:lstStyle/>
          <a:p>
            <a:pPr>
              <a:defRPr/>
            </a:pPr>
            <a:r>
              <a:rPr lang="en-US" dirty="0">
                <a:ea typeface="ＭＳ Ｐゴシック" charset="0"/>
              </a:rPr>
              <a:t>Web: </a:t>
            </a:r>
            <a:r>
              <a:rPr lang="en-US" dirty="0">
                <a:ea typeface="ＭＳ Ｐゴシック" charset="0"/>
                <a:hlinkClick r:id="rId3"/>
              </a:rPr>
              <a:t>http://www.cs.berkeley.edu/~istoica/</a:t>
            </a:r>
            <a:endParaRPr lang="en-US" dirty="0">
              <a:ea typeface="ＭＳ Ｐゴシック" charset="0"/>
            </a:endParaRPr>
          </a:p>
          <a:p>
            <a:pPr lvl="1">
              <a:defRPr/>
            </a:pPr>
            <a:r>
              <a:rPr lang="en-US" dirty="0">
                <a:ea typeface="ＭＳ Ｐゴシック" charset="0"/>
              </a:rPr>
              <a:t>465 Soda Hall (Sky Computing Lab)</a:t>
            </a:r>
          </a:p>
          <a:p>
            <a:pPr lvl="1">
              <a:defRPr/>
            </a:pPr>
            <a:r>
              <a:rPr lang="en-US" dirty="0">
                <a:ea typeface="ＭＳ Ｐゴシック" charset="0"/>
              </a:rPr>
              <a:t>Office hour: Tuesdays, 11-12pm</a:t>
            </a:r>
          </a:p>
          <a:p>
            <a:pPr marL="914400" lvl="2" indent="0">
              <a:buNone/>
              <a:defRPr/>
            </a:pPr>
            <a:endParaRPr lang="en-US" sz="800" dirty="0">
              <a:ea typeface="ＭＳ Ｐゴシック" charset="0"/>
            </a:endParaRPr>
          </a:p>
          <a:p>
            <a:pPr>
              <a:defRPr/>
            </a:pPr>
            <a:r>
              <a:rPr lang="en-US" dirty="0">
                <a:ea typeface="ＭＳ Ｐゴシック" charset="0"/>
              </a:rPr>
              <a:t>Research areas:</a:t>
            </a:r>
          </a:p>
          <a:p>
            <a:pPr lvl="1">
              <a:defRPr/>
            </a:pPr>
            <a:r>
              <a:rPr lang="en-US" dirty="0">
                <a:ea typeface="ＭＳ Ｐゴシック" charset="0"/>
              </a:rPr>
              <a:t>ML/LLM systems (</a:t>
            </a:r>
            <a:r>
              <a:rPr lang="en-US" dirty="0" err="1">
                <a:ea typeface="ＭＳ Ｐゴシック" charset="0"/>
              </a:rPr>
              <a:t>vLLM</a:t>
            </a:r>
            <a:r>
              <a:rPr lang="en-US" dirty="0">
                <a:ea typeface="ＭＳ Ｐゴシック" charset="0"/>
              </a:rPr>
              <a:t>, Ray, </a:t>
            </a:r>
            <a:r>
              <a:rPr lang="en-US" dirty="0" err="1">
                <a:ea typeface="ＭＳ Ｐゴシック" charset="0"/>
              </a:rPr>
              <a:t>ChatBot</a:t>
            </a:r>
            <a:r>
              <a:rPr lang="en-US" dirty="0">
                <a:ea typeface="ＭＳ Ｐゴシック" charset="0"/>
              </a:rPr>
              <a:t> Arena, </a:t>
            </a:r>
            <a:r>
              <a:rPr lang="en-US" dirty="0" err="1">
                <a:ea typeface="ＭＳ Ｐゴシック" charset="0"/>
              </a:rPr>
              <a:t>Alpa</a:t>
            </a:r>
            <a:r>
              <a:rPr lang="en-US" dirty="0">
                <a:ea typeface="ＭＳ Ｐゴシック" charset="0"/>
              </a:rPr>
              <a:t>, …)</a:t>
            </a:r>
          </a:p>
          <a:p>
            <a:pPr lvl="1">
              <a:defRPr/>
            </a:pPr>
            <a:r>
              <a:rPr lang="en-US" dirty="0">
                <a:ea typeface="ＭＳ Ｐゴシック" charset="0"/>
              </a:rPr>
              <a:t>Cloud computing (</a:t>
            </a:r>
            <a:r>
              <a:rPr lang="en-US" dirty="0" err="1">
                <a:ea typeface="ＭＳ Ｐゴシック" charset="0"/>
              </a:rPr>
              <a:t>SkyPilot</a:t>
            </a:r>
            <a:r>
              <a:rPr lang="en-US" dirty="0">
                <a:ea typeface="ＭＳ Ｐゴシック" charset="0"/>
              </a:rPr>
              <a:t>. </a:t>
            </a:r>
            <a:r>
              <a:rPr lang="en-US" dirty="0" err="1">
                <a:ea typeface="ＭＳ Ｐゴシック" charset="0"/>
              </a:rPr>
              <a:t>SkyStorage</a:t>
            </a:r>
            <a:r>
              <a:rPr lang="en-US" dirty="0">
                <a:ea typeface="ＭＳ Ｐゴシック" charset="0"/>
              </a:rPr>
              <a:t>)</a:t>
            </a:r>
          </a:p>
          <a:p>
            <a:pPr lvl="1">
              <a:defRPr/>
            </a:pPr>
            <a:r>
              <a:rPr lang="en-US" dirty="0">
                <a:ea typeface="ＭＳ Ｐゴシック" charset="0"/>
              </a:rPr>
              <a:t>Previous: Cluster computing (Apache Mesos, Apache Spark, </a:t>
            </a:r>
            <a:r>
              <a:rPr lang="en-US" dirty="0" err="1">
                <a:ea typeface="ＭＳ Ｐゴシック" charset="0"/>
              </a:rPr>
              <a:t>Alluxio</a:t>
            </a:r>
            <a:r>
              <a:rPr lang="en-US" dirty="0">
                <a:ea typeface="ＭＳ Ｐゴシック" charset="0"/>
              </a:rPr>
              <a:t>), Peer-to-Peer networking (Chord), Networking QoS</a:t>
            </a:r>
          </a:p>
          <a:p>
            <a:pPr lvl="1">
              <a:defRPr/>
            </a:pPr>
            <a:endParaRPr lang="en-US" sz="1200" dirty="0">
              <a:ea typeface="ＭＳ Ｐゴシック" charset="0"/>
            </a:endParaRPr>
          </a:p>
          <a:p>
            <a:pPr>
              <a:defRPr/>
            </a:pPr>
            <a:r>
              <a:rPr lang="en-US" dirty="0">
                <a:ea typeface="ＭＳ Ｐゴシック" charset="0"/>
              </a:rPr>
              <a:t>Industry experience: co-founded</a:t>
            </a:r>
          </a:p>
          <a:p>
            <a:pPr lvl="1">
              <a:defRPr/>
            </a:pPr>
            <a:r>
              <a:rPr lang="en-US" dirty="0">
                <a:ea typeface="ＭＳ Ｐゴシック" charset="0"/>
              </a:rPr>
              <a:t>Conviva (2006 - ): Video distribution and analytics</a:t>
            </a:r>
          </a:p>
          <a:p>
            <a:pPr lvl="1">
              <a:defRPr/>
            </a:pPr>
            <a:r>
              <a:rPr lang="en-US" dirty="0">
                <a:ea typeface="ＭＳ Ｐゴシック" charset="0"/>
              </a:rPr>
              <a:t>Databricks (2013 - ): Company behind Apache Spark</a:t>
            </a:r>
          </a:p>
          <a:p>
            <a:pPr lvl="1">
              <a:defRPr/>
            </a:pPr>
            <a:r>
              <a:rPr lang="en-US" dirty="0">
                <a:ea typeface="ＭＳ Ｐゴシック" charset="0"/>
              </a:rPr>
              <a:t>Ray (2019 - ): Company behind Ray</a:t>
            </a:r>
          </a:p>
          <a:p>
            <a:pPr marL="457200" lvl="1" indent="0">
              <a:buNone/>
              <a:defRPr/>
            </a:pPr>
            <a:endParaRPr lang="en-US" dirty="0">
              <a:ea typeface="ＭＳ Ｐゴシック" charset="0"/>
            </a:endParaRPr>
          </a:p>
          <a:p>
            <a:pPr marL="457200" lvl="1" indent="0">
              <a:buNone/>
              <a:defRPr/>
            </a:pPr>
            <a:endParaRPr lang="en-US" dirty="0">
              <a:ea typeface="ＭＳ Ｐゴシック" charset="0"/>
            </a:endParaRPr>
          </a:p>
          <a:p>
            <a:pPr marL="457200" lvl="1" indent="0">
              <a:buNone/>
              <a:defRPr/>
            </a:pPr>
            <a:endParaRPr lang="en-US" dirty="0">
              <a:ea typeface="ＭＳ Ｐゴシック" charset="0"/>
            </a:endParaRPr>
          </a:p>
          <a:p>
            <a:pPr lvl="2">
              <a:defRPr/>
            </a:pPr>
            <a:endParaRPr lang="en-US" sz="800" dirty="0">
              <a:ea typeface="ＭＳ Ｐゴシック" charset="0"/>
            </a:endParaRPr>
          </a:p>
          <a:p>
            <a:pPr marL="0" indent="0">
              <a:buNone/>
              <a:defRPr/>
            </a:pPr>
            <a:endParaRPr lang="en-US" dirty="0">
              <a:ea typeface="ＭＳ Ｐゴシック" charset="0"/>
            </a:endParaRPr>
          </a:p>
        </p:txBody>
      </p:sp>
      <p:pic>
        <p:nvPicPr>
          <p:cNvPr id="149506" name="Picture 2" descr="CONVIVA – ONA Industry Directory">
            <a:extLst>
              <a:ext uri="{FF2B5EF4-FFF2-40B4-BE49-F238E27FC236}">
                <a16:creationId xmlns:a16="http://schemas.microsoft.com/office/drawing/2014/main" id="{156FA957-EA1E-0E46-986D-0EBBE3F85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903733"/>
            <a:ext cx="1676400" cy="326985"/>
          </a:xfrm>
          <a:prstGeom prst="rect">
            <a:avLst/>
          </a:prstGeom>
          <a:noFill/>
          <a:extLst>
            <a:ext uri="{909E8E84-426E-40DD-AFC4-6F175D3DCCD1}">
              <a14:hiddenFill xmlns:a14="http://schemas.microsoft.com/office/drawing/2010/main">
                <a:solidFill>
                  <a:srgbClr val="FFFFFF"/>
                </a:solidFill>
              </a14:hiddenFill>
            </a:ext>
          </a:extLst>
        </p:spPr>
      </p:pic>
      <p:pic>
        <p:nvPicPr>
          <p:cNvPr id="147458" name="Picture 2" descr="Welcome to Anyscale | Anyscale Docs">
            <a:extLst>
              <a:ext uri="{FF2B5EF4-FFF2-40B4-BE49-F238E27FC236}">
                <a16:creationId xmlns:a16="http://schemas.microsoft.com/office/drawing/2014/main" id="{E731F0D3-C458-AD68-B16D-A39C5A14E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2100" y="5867400"/>
            <a:ext cx="1917700" cy="436583"/>
          </a:xfrm>
          <a:prstGeom prst="rect">
            <a:avLst/>
          </a:prstGeom>
          <a:noFill/>
          <a:extLst>
            <a:ext uri="{909E8E84-426E-40DD-AFC4-6F175D3DCCD1}">
              <a14:hiddenFill xmlns:a14="http://schemas.microsoft.com/office/drawing/2010/main">
                <a:solidFill>
                  <a:srgbClr val="FFFFFF"/>
                </a:solidFill>
              </a14:hiddenFill>
            </a:ext>
          </a:extLst>
        </p:spPr>
      </p:pic>
      <p:pic>
        <p:nvPicPr>
          <p:cNvPr id="147460" name="Picture 4" descr="Fair Databricks Salaries: How They Fast-Tracked Global Pay Equity">
            <a:extLst>
              <a:ext uri="{FF2B5EF4-FFF2-40B4-BE49-F238E27FC236}">
                <a16:creationId xmlns:a16="http://schemas.microsoft.com/office/drawing/2014/main" id="{8117A23A-DD7E-1843-A4B5-EC8562679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5105400"/>
            <a:ext cx="2331000" cy="8998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7D78FA8-8645-D803-00DB-8941BBD4F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0466" y="0"/>
            <a:ext cx="2441534" cy="1627282"/>
          </a:xfrm>
          <a:prstGeom prst="rect">
            <a:avLst/>
          </a:prstGeom>
        </p:spPr>
      </p:pic>
    </p:spTree>
    <p:extLst>
      <p:ext uri="{BB962C8B-B14F-4D97-AF65-F5344CB8AC3E}">
        <p14:creationId xmlns:p14="http://schemas.microsoft.com/office/powerpoint/2010/main" val="16667167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825625"/>
            <a:ext cx="9114183" cy="4351338"/>
          </a:xfrm>
        </p:spPr>
        <p:txBody>
          <a:bodyPr/>
          <a:lstStyle/>
          <a:p>
            <a:r>
              <a:rPr lang="en-US" dirty="0">
                <a:solidFill>
                  <a:srgbClr val="FF0000"/>
                </a:solidFill>
              </a:rPr>
              <a:t>Referee</a:t>
            </a:r>
          </a:p>
          <a:p>
            <a:pPr lvl="1"/>
            <a:r>
              <a:rPr lang="en-US" dirty="0">
                <a:solidFill>
                  <a:srgbClr val="FF0000"/>
                </a:solidFill>
              </a:rPr>
              <a:t>Manage protection, isolation, and sharing of resources</a:t>
            </a:r>
          </a:p>
          <a:p>
            <a:pPr lvl="2"/>
            <a:r>
              <a:rPr lang="en-US" dirty="0">
                <a:solidFill>
                  <a:srgbClr val="FF0000"/>
                </a:solidFill>
              </a:rPr>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502459"/>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2092722"/>
            <a:ext cx="1411469" cy="1130300"/>
          </a:xfrm>
          <a:prstGeom prst="rect">
            <a:avLst/>
          </a:prstGeom>
        </p:spPr>
      </p:pic>
    </p:spTree>
    <p:extLst>
      <p:ext uri="{BB962C8B-B14F-4D97-AF65-F5344CB8AC3E}">
        <p14:creationId xmlns:p14="http://schemas.microsoft.com/office/powerpoint/2010/main" val="7057188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Running a Process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C495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C495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5506839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14" name="Straight Arrow Connector 13">
            <a:extLst>
              <a:ext uri="{FF2B5EF4-FFF2-40B4-BE49-F238E27FC236}">
                <a16:creationId xmlns:a16="http://schemas.microsoft.com/office/drawing/2014/main" id="{C1C7397D-AD7D-42C8-AC9C-B5CDBFBAF9AE}"/>
              </a:ext>
            </a:extLst>
          </p:cNvPr>
          <p:cNvCxnSpPr>
            <a:stCxn id="74" idx="2"/>
            <a:endCxn id="13" idx="0"/>
          </p:cNvCxnSpPr>
          <p:nvPr/>
        </p:nvCxnSpPr>
        <p:spPr>
          <a:xfrm>
            <a:off x="4101079" y="3737294"/>
            <a:ext cx="1294228"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FF8490D-0418-4507-9F82-CDBB506D280C}"/>
              </a:ext>
            </a:extLst>
          </p:cNvPr>
          <p:cNvCxnSpPr>
            <a:cxnSpLocks/>
            <a:stCxn id="58" idx="2"/>
            <a:endCxn id="16" idx="0"/>
          </p:cNvCxnSpPr>
          <p:nvPr/>
        </p:nvCxnSpPr>
        <p:spPr>
          <a:xfrm flipH="1">
            <a:off x="5889970" y="3737294"/>
            <a:ext cx="2943133" cy="14507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94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latin typeface="Gill Sans Light"/>
              </a:rPr>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rgbClr val="9E7800"/>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2976921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fill="hold" nodeType="clickEffect">
                                  <p:stCondLst>
                                    <p:cond delay="0"/>
                                  </p:stCondLst>
                                  <p:childTnLst>
                                    <p:animMotion origin="layout" path="M 0 0 L 0.067 -0.04 C 0.081 -0.049 0.102 -0.054 0.124 -0.054 C 0.149 -0.054 0.169 -0.049 0.183 -0.04 L 0.25 0 E" pathEditMode="relative" ptsTypes="">
                                      <p:cBhvr>
                                        <p:cTn id="6" dur="1000" fill="hold"/>
                                        <p:tgtEl>
                                          <p:spTgt spid="10"/>
                                        </p:tgtEl>
                                        <p:attrNameLst>
                                          <p:attrName>ppt_x</p:attrName>
                                          <p:attrName>ppt_y</p:attrName>
                                        </p:attrNameLst>
                                      </p:cBhvr>
                                    </p:animMotion>
                                  </p:childTnLst>
                                </p:cTn>
                              </p:par>
                              <p:par>
                                <p:cTn id="7" presetID="53" presetClass="exit" presetSubtype="32" fill="hold" nodeType="withEffect">
                                  <p:stCondLst>
                                    <p:cond delay="0"/>
                                  </p:stCondLst>
                                  <p:childTnLst>
                                    <p:anim calcmode="lin" valueType="num">
                                      <p:cBhvr>
                                        <p:cTn id="8" dur="1000"/>
                                        <p:tgtEl>
                                          <p:spTgt spid="10"/>
                                        </p:tgtEl>
                                        <p:attrNameLst>
                                          <p:attrName>ppt_w</p:attrName>
                                        </p:attrNameLst>
                                      </p:cBhvr>
                                      <p:tavLst>
                                        <p:tav tm="0">
                                          <p:val>
                                            <p:strVal val="ppt_w"/>
                                          </p:val>
                                        </p:tav>
                                        <p:tav tm="100000">
                                          <p:val>
                                            <p:fltVal val="0"/>
                                          </p:val>
                                        </p:tav>
                                      </p:tavLst>
                                    </p:anim>
                                    <p:anim calcmode="lin" valueType="num">
                                      <p:cBhvr>
                                        <p:cTn id="9" dur="1000"/>
                                        <p:tgtEl>
                                          <p:spTgt spid="10"/>
                                        </p:tgtEl>
                                        <p:attrNameLst>
                                          <p:attrName>ppt_h</p:attrName>
                                        </p:attrNameLst>
                                      </p:cBhvr>
                                      <p:tavLst>
                                        <p:tav tm="0">
                                          <p:val>
                                            <p:strVal val="ppt_h"/>
                                          </p:val>
                                        </p:tav>
                                        <p:tav tm="100000">
                                          <p:val>
                                            <p:fltVal val="0"/>
                                          </p:val>
                                        </p:tav>
                                      </p:tavLst>
                                    </p:anim>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3549481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44" presetClass="path" presetSubtype="0" fill="hold" nodeType="withEffect">
                                  <p:stCondLst>
                                    <p:cond delay="0"/>
                                  </p:stCondLst>
                                  <p:childTnLst>
                                    <p:animMotion origin="layout" path="M 0 0 L 0.067 -0.04 C 0.081 -0.049 0.102 -0.054 0.124 -0.054 C 0.149 -0.054 0.169 -0.049 0.183 -0.04 L 0.25 0 E" pathEditMode="relative" ptsTypes="">
                                      <p:cBhvr>
                                        <p:cTn id="11" dur="1000" spd="-100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Switching Processes</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Tree>
    <p:extLst>
      <p:ext uri="{BB962C8B-B14F-4D97-AF65-F5344CB8AC3E}">
        <p14:creationId xmlns:p14="http://schemas.microsoft.com/office/powerpoint/2010/main" val="16209828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9455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84" name="Rectangle 83">
            <a:extLst>
              <a:ext uri="{FF2B5EF4-FFF2-40B4-BE49-F238E27FC236}">
                <a16:creationId xmlns:a16="http://schemas.microsoft.com/office/drawing/2014/main" id="{87B4BF93-F38E-482C-92DA-97BF83D39E26}"/>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45" name="Rectangle 44">
            <a:extLst>
              <a:ext uri="{FF2B5EF4-FFF2-40B4-BE49-F238E27FC236}">
                <a16:creationId xmlns:a16="http://schemas.microsoft.com/office/drawing/2014/main" id="{3EFB73E7-29AB-4311-90E8-B9325E17083A}"/>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Protection</a:t>
            </a: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a:solidFill>
            <a:schemeClr val="accent6"/>
          </a:solidFill>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6" name="Rectangle 15">
            <a:extLst>
              <a:ext uri="{FF2B5EF4-FFF2-40B4-BE49-F238E27FC236}">
                <a16:creationId xmlns:a16="http://schemas.microsoft.com/office/drawing/2014/main" id="{7114092D-E1CB-4952-8CAA-BD6429870DAC}"/>
              </a:ext>
            </a:extLst>
          </p:cNvPr>
          <p:cNvSpPr/>
          <p:nvPr/>
        </p:nvSpPr>
        <p:spPr bwMode="auto">
          <a:xfrm>
            <a:off x="5683893" y="5188015"/>
            <a:ext cx="412153" cy="387428"/>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447915" cy="396832"/>
          </a:xfrm>
          <a:prstGeom prst="rect">
            <a:avLst/>
          </a:prstGeom>
          <a:solidFill>
            <a:srgbClr val="9E78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2324099" cy="177506"/>
          </a:xfrm>
          <a:prstGeom prst="curvedConnector3">
            <a:avLst>
              <a:gd name="adj1" fmla="val 50000"/>
            </a:avLst>
          </a:prstGeom>
          <a:solidFill>
            <a:schemeClr val="accent1"/>
          </a:solidFill>
          <a:ln w="22225" cap="flat" cmpd="sng" algn="ctr">
            <a:solidFill>
              <a:schemeClr val="tx1"/>
            </a:solidFill>
            <a:prstDash val="solid"/>
            <a:round/>
            <a:headEnd type="triangle" w="sm" len="sm"/>
            <a:tailEnd type="triangle"/>
          </a:ln>
          <a:effectLst/>
        </p:spPr>
      </p:cxnSp>
      <p:sp>
        <p:nvSpPr>
          <p:cNvPr id="80" name="Rectangle 79">
            <a:extLst>
              <a:ext uri="{FF2B5EF4-FFF2-40B4-BE49-F238E27FC236}">
                <a16:creationId xmlns:a16="http://schemas.microsoft.com/office/drawing/2014/main" id="{4838629E-2E3E-4207-99FE-90E9B77B1C43}"/>
              </a:ext>
            </a:extLst>
          </p:cNvPr>
          <p:cNvSpPr/>
          <p:nvPr/>
        </p:nvSpPr>
        <p:spPr>
          <a:xfrm>
            <a:off x="2187471" y="2710529"/>
            <a:ext cx="4568415"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1</a:t>
            </a:r>
          </a:p>
          <a:p>
            <a:pPr algn="ctr"/>
            <a:endParaRPr lang="en-US" sz="1200" dirty="0">
              <a:solidFill>
                <a:schemeClr val="tx1"/>
              </a:solidFill>
              <a:latin typeface="Gill Sans Light"/>
            </a:endParaRPr>
          </a:p>
        </p:txBody>
      </p:sp>
      <p:sp>
        <p:nvSpPr>
          <p:cNvPr id="72" name="TextBox 71">
            <a:extLst>
              <a:ext uri="{FF2B5EF4-FFF2-40B4-BE49-F238E27FC236}">
                <a16:creationId xmlns:a16="http://schemas.microsoft.com/office/drawing/2014/main" id="{E4897103-5196-4D83-8C50-ED908C0B63F9}"/>
              </a:ext>
            </a:extLst>
          </p:cNvPr>
          <p:cNvSpPr txBox="1"/>
          <p:nvPr/>
        </p:nvSpPr>
        <p:spPr>
          <a:xfrm>
            <a:off x="2245360"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160675" y="5188015"/>
            <a:ext cx="470617" cy="380268"/>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a:t>
            </a:r>
          </a:p>
          <a:p>
            <a:pPr marL="0" marR="0" indent="0" algn="ctr" defTabSz="914400" rtl="0" eaLnBrk="0" fontAlgn="base" latinLnBrk="0" hangingPunct="0">
              <a:lnSpc>
                <a:spcPts val="1600"/>
              </a:lnSpc>
              <a:spcBef>
                <a:spcPct val="0"/>
              </a:spcBef>
              <a:spcAft>
                <a:spcPct val="0"/>
              </a:spcAft>
              <a:buClrTx/>
              <a:buSzTx/>
              <a:buFontTx/>
              <a:buNone/>
              <a:tabLst/>
            </a:pPr>
            <a:r>
              <a:rPr lang="en-US" sz="1200" dirty="0">
                <a:latin typeface="Gill Sans Light"/>
              </a:rPr>
              <a:t>Mem</a:t>
            </a:r>
            <a:endParaRPr kumimoji="0" lang="en-US" sz="1200" b="0" i="0" u="none" strike="noStrike" cap="none" normalizeH="0" baseline="0" dirty="0">
              <a:ln>
                <a:noFill/>
              </a:ln>
              <a:solidFill>
                <a:schemeClr val="tx1"/>
              </a:solidFill>
              <a:effectLst/>
              <a:latin typeface="Gill Sans Light"/>
            </a:endParaRPr>
          </a:p>
        </p:txBody>
      </p:sp>
      <p:sp>
        <p:nvSpPr>
          <p:cNvPr id="74" name="TextBox 73">
            <a:extLst>
              <a:ext uri="{FF2B5EF4-FFF2-40B4-BE49-F238E27FC236}">
                <a16:creationId xmlns:a16="http://schemas.microsoft.com/office/drawing/2014/main" id="{903AC2DB-5960-4CF0-B972-E1CDF92622A2}"/>
              </a:ext>
            </a:extLst>
          </p:cNvPr>
          <p:cNvSpPr txBox="1"/>
          <p:nvPr/>
        </p:nvSpPr>
        <p:spPr>
          <a:xfrm>
            <a:off x="3325648"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5000552"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5814118"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55" name="Rectangle 54">
            <a:extLst>
              <a:ext uri="{FF2B5EF4-FFF2-40B4-BE49-F238E27FC236}">
                <a16:creationId xmlns:a16="http://schemas.microsoft.com/office/drawing/2014/main" id="{0E783A07-C148-43C9-84E9-1E9884CF721E}"/>
              </a:ext>
            </a:extLst>
          </p:cNvPr>
          <p:cNvSpPr/>
          <p:nvPr/>
        </p:nvSpPr>
        <p:spPr>
          <a:xfrm>
            <a:off x="6933883" y="2710529"/>
            <a:ext cx="4568415" cy="936847"/>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2</a:t>
            </a:r>
          </a:p>
          <a:p>
            <a:pPr algn="ctr"/>
            <a:endParaRPr lang="en-US" sz="1200" dirty="0">
              <a:solidFill>
                <a:schemeClr val="tx1"/>
              </a:solidFill>
              <a:latin typeface="Gill Sans Light"/>
            </a:endParaRPr>
          </a:p>
        </p:txBody>
      </p:sp>
      <p:sp>
        <p:nvSpPr>
          <p:cNvPr id="57" name="TextBox 56">
            <a:extLst>
              <a:ext uri="{FF2B5EF4-FFF2-40B4-BE49-F238E27FC236}">
                <a16:creationId xmlns:a16="http://schemas.microsoft.com/office/drawing/2014/main" id="{8FBCBFF2-102E-4AC2-AE4A-CC896E9B1E66}"/>
              </a:ext>
            </a:extLst>
          </p:cNvPr>
          <p:cNvSpPr txBox="1"/>
          <p:nvPr/>
        </p:nvSpPr>
        <p:spPr>
          <a:xfrm>
            <a:off x="6977384" y="3396030"/>
            <a:ext cx="961390"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Threads</a:t>
            </a:r>
          </a:p>
        </p:txBody>
      </p:sp>
      <p:sp>
        <p:nvSpPr>
          <p:cNvPr id="58" name="TextBox 57">
            <a:extLst>
              <a:ext uri="{FF2B5EF4-FFF2-40B4-BE49-F238E27FC236}">
                <a16:creationId xmlns:a16="http://schemas.microsoft.com/office/drawing/2014/main" id="{85A8239A-9FCD-46DB-B7DA-7EA11E27E672}"/>
              </a:ext>
            </a:extLst>
          </p:cNvPr>
          <p:cNvSpPr txBox="1"/>
          <p:nvPr/>
        </p:nvSpPr>
        <p:spPr>
          <a:xfrm>
            <a:off x="8057672" y="3398740"/>
            <a:ext cx="155086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Address Spaces</a:t>
            </a:r>
          </a:p>
        </p:txBody>
      </p:sp>
      <p:sp>
        <p:nvSpPr>
          <p:cNvPr id="60" name="TextBox 59">
            <a:extLst>
              <a:ext uri="{FF2B5EF4-FFF2-40B4-BE49-F238E27FC236}">
                <a16:creationId xmlns:a16="http://schemas.microsoft.com/office/drawing/2014/main" id="{D923F43D-F391-40F4-9D87-D4E37AAB7342}"/>
              </a:ext>
            </a:extLst>
          </p:cNvPr>
          <p:cNvSpPr txBox="1"/>
          <p:nvPr/>
        </p:nvSpPr>
        <p:spPr>
          <a:xfrm>
            <a:off x="9732576" y="3397972"/>
            <a:ext cx="683252"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Files</a:t>
            </a:r>
          </a:p>
        </p:txBody>
      </p:sp>
      <p:sp>
        <p:nvSpPr>
          <p:cNvPr id="61" name="TextBox 60">
            <a:extLst>
              <a:ext uri="{FF2B5EF4-FFF2-40B4-BE49-F238E27FC236}">
                <a16:creationId xmlns:a16="http://schemas.microsoft.com/office/drawing/2014/main" id="{9AB076CB-B81B-4687-8B6B-B76A3C75D037}"/>
              </a:ext>
            </a:extLst>
          </p:cNvPr>
          <p:cNvSpPr txBox="1"/>
          <p:nvPr/>
        </p:nvSpPr>
        <p:spPr>
          <a:xfrm>
            <a:off x="10546142" y="3397972"/>
            <a:ext cx="844624" cy="276999"/>
          </a:xfrm>
          <a:prstGeom prst="rect">
            <a:avLst/>
          </a:prstGeom>
          <a:solidFill>
            <a:srgbClr val="EFE683"/>
          </a:solidFill>
          <a:ln>
            <a:solidFill>
              <a:schemeClr val="tx1"/>
            </a:solidFill>
          </a:ln>
        </p:spPr>
        <p:txBody>
          <a:bodyPr wrap="square" rtlCol="0">
            <a:spAutoFit/>
          </a:bodyPr>
          <a:lstStyle/>
          <a:p>
            <a:pPr algn="ctr"/>
            <a:r>
              <a:rPr lang="en-US" sz="1200" b="1" i="1" dirty="0">
                <a:latin typeface="Gill Sans Light"/>
              </a:rPr>
              <a:t>Sockets</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3539163" y="1372394"/>
            <a:ext cx="2014336" cy="1471720"/>
          </a:xfrm>
          <a:prstGeom prst="foldedCorner">
            <a:avLst>
              <a:gd name="adj" fmla="val 21333"/>
            </a:avLst>
          </a:prstGeom>
          <a:solidFill>
            <a:srgbClr val="9E78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1</a:t>
            </a:r>
          </a:p>
        </p:txBody>
      </p:sp>
      <p:sp>
        <p:nvSpPr>
          <p:cNvPr id="83" name="Rectangle 82">
            <a:extLst>
              <a:ext uri="{FF2B5EF4-FFF2-40B4-BE49-F238E27FC236}">
                <a16:creationId xmlns:a16="http://schemas.microsoft.com/office/drawing/2014/main" id="{DCEED07B-2876-4266-8889-B6933456A2AD}"/>
              </a:ext>
            </a:extLst>
          </p:cNvPr>
          <p:cNvSpPr/>
          <p:nvPr/>
        </p:nvSpPr>
        <p:spPr>
          <a:xfrm>
            <a:off x="3801201"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sp>
        <p:nvSpPr>
          <p:cNvPr id="65" name="Rectangle: Folded Corner 64">
            <a:extLst>
              <a:ext uri="{FF2B5EF4-FFF2-40B4-BE49-F238E27FC236}">
                <a16:creationId xmlns:a16="http://schemas.microsoft.com/office/drawing/2014/main" id="{16EECD36-F398-4299-8CCB-C7B1EBF07062}"/>
              </a:ext>
            </a:extLst>
          </p:cNvPr>
          <p:cNvSpPr/>
          <p:nvPr/>
        </p:nvSpPr>
        <p:spPr>
          <a:xfrm>
            <a:off x="8375029" y="1366340"/>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 2</a:t>
            </a:r>
          </a:p>
        </p:txBody>
      </p:sp>
      <p:sp>
        <p:nvSpPr>
          <p:cNvPr id="66" name="Rectangle 65">
            <a:extLst>
              <a:ext uri="{FF2B5EF4-FFF2-40B4-BE49-F238E27FC236}">
                <a16:creationId xmlns:a16="http://schemas.microsoft.com/office/drawing/2014/main" id="{157B6B9A-A9A3-407F-951E-EECDC589195B}"/>
              </a:ext>
            </a:extLst>
          </p:cNvPr>
          <p:cNvSpPr/>
          <p:nvPr/>
        </p:nvSpPr>
        <p:spPr>
          <a:xfrm>
            <a:off x="8622679" y="2316514"/>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48" name="Straight Arrow Connector 47">
            <a:extLst>
              <a:ext uri="{FF2B5EF4-FFF2-40B4-BE49-F238E27FC236}">
                <a16:creationId xmlns:a16="http://schemas.microsoft.com/office/drawing/2014/main" id="{BE858DB2-7003-40D8-8AF5-0334EED7323F}"/>
              </a:ext>
            </a:extLst>
          </p:cNvPr>
          <p:cNvCxnSpPr>
            <a:cxnSpLocks/>
          </p:cNvCxnSpPr>
          <p:nvPr/>
        </p:nvCxnSpPr>
        <p:spPr>
          <a:xfrm flipH="1">
            <a:off x="5443637" y="3262446"/>
            <a:ext cx="3070450" cy="2051440"/>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16E4B0-8FE9-4933-B3E2-BA4B33591A3B}"/>
              </a:ext>
            </a:extLst>
          </p:cNvPr>
          <p:cNvCxnSpPr>
            <a:cxnSpLocks/>
          </p:cNvCxnSpPr>
          <p:nvPr/>
        </p:nvCxnSpPr>
        <p:spPr>
          <a:xfrm flipH="1">
            <a:off x="6358944" y="3276270"/>
            <a:ext cx="2518629" cy="206451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E61B105-AE19-4057-9F4B-4CD31B8FB69B}"/>
              </a:ext>
            </a:extLst>
          </p:cNvPr>
          <p:cNvCxnSpPr>
            <a:cxnSpLocks/>
          </p:cNvCxnSpPr>
          <p:nvPr/>
        </p:nvCxnSpPr>
        <p:spPr>
          <a:xfrm flipH="1">
            <a:off x="7266087" y="3263196"/>
            <a:ext cx="2058605" cy="1931344"/>
          </a:xfrm>
          <a:prstGeom prst="straightConnector1">
            <a:avLst/>
          </a:prstGeom>
          <a:ln w="76200" cmpd="tri">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Multiplication Sign 6">
            <a:extLst>
              <a:ext uri="{FF2B5EF4-FFF2-40B4-BE49-F238E27FC236}">
                <a16:creationId xmlns:a16="http://schemas.microsoft.com/office/drawing/2014/main" id="{8837E5CD-DDBD-4E19-BCED-8F23EE8A3189}"/>
              </a:ext>
            </a:extLst>
          </p:cNvPr>
          <p:cNvSpPr/>
          <p:nvPr/>
        </p:nvSpPr>
        <p:spPr>
          <a:xfrm>
            <a:off x="7721761" y="627806"/>
            <a:ext cx="3398938" cy="33989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Gill Sans Light"/>
            </a:endParaRPr>
          </a:p>
        </p:txBody>
      </p:sp>
      <p:sp>
        <p:nvSpPr>
          <p:cNvPr id="14" name="Speech Bubble: Rectangle with Corners Rounded 13">
            <a:extLst>
              <a:ext uri="{FF2B5EF4-FFF2-40B4-BE49-F238E27FC236}">
                <a16:creationId xmlns:a16="http://schemas.microsoft.com/office/drawing/2014/main" id="{BEC9F446-3A35-4EA9-9C60-D67D844BB544}"/>
              </a:ext>
            </a:extLst>
          </p:cNvPr>
          <p:cNvSpPr/>
          <p:nvPr/>
        </p:nvSpPr>
        <p:spPr>
          <a:xfrm>
            <a:off x="6096000" y="703457"/>
            <a:ext cx="2459609" cy="1298869"/>
          </a:xfrm>
          <a:prstGeom prst="wedgeRoundRectCallout">
            <a:avLst>
              <a:gd name="adj1" fmla="val -19074"/>
              <a:gd name="adj2" fmla="val 186742"/>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Consolas" panose="020B0609020204030204" pitchFamily="49" charset="0"/>
              </a:rPr>
              <a:t>Segmentation fault (core dumped)</a:t>
            </a:r>
          </a:p>
        </p:txBody>
      </p:sp>
    </p:spTree>
    <p:extLst>
      <p:ext uri="{BB962C8B-B14F-4D97-AF65-F5344CB8AC3E}">
        <p14:creationId xmlns:p14="http://schemas.microsoft.com/office/powerpoint/2010/main" val="1286703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Protection</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A18623"/>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rgbClr val="A1862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1662936"/>
            <a:ext cx="4555636"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processes from each other</a:t>
            </a:r>
            <a:br>
              <a:rPr lang="en-US" sz="2800" b="1" dirty="0">
                <a:latin typeface="Gill Sans Light"/>
              </a:rPr>
            </a:b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OS </a:t>
            </a:r>
            <a:r>
              <a:rPr lang="en-US" sz="2800" b="1" i="1" dirty="0">
                <a:latin typeface="Gill Sans Light"/>
              </a:rPr>
              <a:t>isolates</a:t>
            </a:r>
            <a:r>
              <a:rPr lang="en-US" sz="2800" b="1" dirty="0">
                <a:latin typeface="Gill Sans Light"/>
              </a:rPr>
              <a:t> itself from other processes</a:t>
            </a:r>
          </a:p>
          <a:p>
            <a:pPr marL="457200" indent="-457200">
              <a:buFont typeface="Arial" panose="020B0604020202020204" pitchFamily="34" charset="0"/>
              <a:buChar char="•"/>
            </a:pPr>
            <a:endParaRPr lang="en-US" sz="2800" b="1" dirty="0">
              <a:latin typeface="Gill Sans Light"/>
            </a:endParaRPr>
          </a:p>
          <a:p>
            <a:pPr marL="457200" indent="-457200">
              <a:buFont typeface="Arial" panose="020B0604020202020204" pitchFamily="34" charset="0"/>
              <a:buChar char="•"/>
            </a:pPr>
            <a:r>
              <a:rPr lang="en-US" sz="2800" b="1" dirty="0">
                <a:latin typeface="Gill Sans Light"/>
              </a:rPr>
              <a:t>… even though they are actually running on the same hardware!</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spTree>
    <p:extLst>
      <p:ext uri="{BB962C8B-B14F-4D97-AF65-F5344CB8AC3E}">
        <p14:creationId xmlns:p14="http://schemas.microsoft.com/office/powerpoint/2010/main" val="1575245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solidFill>
                  <a:srgbClr val="FF0000"/>
                </a:solidFill>
              </a:rPr>
              <a:t>Glue</a:t>
            </a:r>
          </a:p>
          <a:p>
            <a:pPr lvl="1"/>
            <a:r>
              <a:rPr lang="en-US" dirty="0">
                <a:solidFill>
                  <a:srgbClr val="FF0000"/>
                </a:solidFill>
              </a:rPr>
              <a:t>Common services</a:t>
            </a:r>
          </a:p>
          <a:p>
            <a:pPr lvl="2"/>
            <a:r>
              <a:rPr lang="en-US" dirty="0">
                <a:solidFill>
                  <a:srgbClr val="FF0000"/>
                </a:solidFill>
              </a:rPr>
              <a:t>Storage, Window system, Networking</a:t>
            </a:r>
          </a:p>
          <a:p>
            <a:pPr lvl="2"/>
            <a:r>
              <a:rPr lang="en-US" dirty="0">
                <a:solidFill>
                  <a:srgbClr val="FF0000"/>
                </a:solidFill>
              </a:rPr>
              <a:t>Sharing, Authorization</a:t>
            </a:r>
          </a:p>
          <a:p>
            <a:pPr lvl="2"/>
            <a:r>
              <a:rPr lang="en-US" dirty="0">
                <a:solidFill>
                  <a:srgbClr val="FF0000"/>
                </a:solidFill>
              </a:rPr>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74413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latin typeface="Gill Sans Light" charset="0"/>
                <a:cs typeface="Gill Sans Light" charset="0"/>
              </a:rPr>
              <a:t>CS162 TAs: Sections TBA</a:t>
            </a:r>
            <a:endParaRPr lang="en-US" dirty="0"/>
          </a:p>
        </p:txBody>
      </p:sp>
      <p:sp>
        <p:nvSpPr>
          <p:cNvPr id="35" name="Rectangle 16"/>
          <p:cNvSpPr>
            <a:spLocks noChangeArrowheads="1"/>
          </p:cNvSpPr>
          <p:nvPr/>
        </p:nvSpPr>
        <p:spPr bwMode="auto">
          <a:xfrm>
            <a:off x="936399" y="2770490"/>
            <a:ext cx="190956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Diana </a:t>
            </a:r>
            <a:r>
              <a:rPr lang="en-US" sz="2000" b="0" dirty="0" err="1">
                <a:solidFill>
                  <a:srgbClr val="000000"/>
                </a:solidFill>
                <a:effectLst/>
                <a:latin typeface="Gill Sans Light" panose="020B0302020104020203" pitchFamily="34" charset="-79"/>
                <a:cs typeface="Gill Sans Light" panose="020B0302020104020203" pitchFamily="34" charset="-79"/>
              </a:rPr>
              <a:t>Poplacenel</a:t>
            </a:r>
            <a:br>
              <a:rPr lang="en-US" sz="2000" b="0" dirty="0">
                <a:latin typeface="Gill Sans Light" panose="020B0302020104020203" pitchFamily="34" charset="-79"/>
                <a:cs typeface="Gill Sans Light" panose="020B0302020104020203" pitchFamily="34" charset="-79"/>
              </a:rPr>
            </a:br>
            <a:r>
              <a:rPr lang="en-US" sz="2000" b="0" dirty="0">
                <a:latin typeface="Gill Sans Light" panose="020B0302020104020203" pitchFamily="34" charset="-79"/>
                <a:cs typeface="Gill Sans Light" panose="020B0302020104020203" pitchFamily="34" charset="-79"/>
              </a:rPr>
              <a:t>(Head TA)</a:t>
            </a:r>
          </a:p>
        </p:txBody>
      </p:sp>
      <p:sp>
        <p:nvSpPr>
          <p:cNvPr id="32" name="Rectangle 16">
            <a:extLst>
              <a:ext uri="{FF2B5EF4-FFF2-40B4-BE49-F238E27FC236}">
                <a16:creationId xmlns:a16="http://schemas.microsoft.com/office/drawing/2014/main" id="{77384CDB-D8EB-9D42-A8B1-F969C4201346}"/>
              </a:ext>
            </a:extLst>
          </p:cNvPr>
          <p:cNvSpPr>
            <a:spLocks noChangeArrowheads="1"/>
          </p:cNvSpPr>
          <p:nvPr/>
        </p:nvSpPr>
        <p:spPr bwMode="auto">
          <a:xfrm>
            <a:off x="3039575" y="2724323"/>
            <a:ext cx="2250937"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a:latin typeface="Gill Sans Light" panose="020B0302020104020203" pitchFamily="34" charset="-79"/>
                <a:cs typeface="Gill Sans Light" panose="020B0302020104020203" pitchFamily="34" charset="-79"/>
              </a:rPr>
              <a:t>Jacob Laurence High</a:t>
            </a:r>
            <a:br>
              <a:rPr lang="en-US" sz="2000" b="0" dirty="0">
                <a:latin typeface="Gill Sans Light" panose="020B0302020104020203" pitchFamily="34" charset="-79"/>
                <a:cs typeface="Gill Sans Light" panose="020B0302020104020203" pitchFamily="34" charset="-79"/>
              </a:rPr>
            </a:br>
            <a:r>
              <a:rPr lang="en-US" sz="2000" b="0" dirty="0">
                <a:latin typeface="Gill Sans Light" panose="020B0302020104020203" pitchFamily="34" charset="-79"/>
                <a:cs typeface="Gill Sans Light" panose="020B0302020104020203" pitchFamily="34" charset="-79"/>
              </a:rPr>
              <a:t>(Head TA)</a:t>
            </a:r>
          </a:p>
        </p:txBody>
      </p:sp>
      <p:sp>
        <p:nvSpPr>
          <p:cNvPr id="34" name="Rectangle 16">
            <a:extLst>
              <a:ext uri="{FF2B5EF4-FFF2-40B4-BE49-F238E27FC236}">
                <a16:creationId xmlns:a16="http://schemas.microsoft.com/office/drawing/2014/main" id="{BAEF0547-1603-8B41-9A24-F7CE110130CA}"/>
              </a:ext>
            </a:extLst>
          </p:cNvPr>
          <p:cNvSpPr>
            <a:spLocks noChangeArrowheads="1"/>
          </p:cNvSpPr>
          <p:nvPr/>
        </p:nvSpPr>
        <p:spPr bwMode="auto">
          <a:xfrm>
            <a:off x="5810218" y="2693686"/>
            <a:ext cx="116089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Sean Yang</a:t>
            </a:r>
            <a:endParaRPr lang="en-US" sz="2000" b="0" dirty="0">
              <a:latin typeface="Gill Sans Light" panose="020B0302020104020203" pitchFamily="34" charset="-79"/>
              <a:cs typeface="Gill Sans Light" panose="020B0302020104020203" pitchFamily="34" charset="-79"/>
            </a:endParaRPr>
          </a:p>
        </p:txBody>
      </p:sp>
      <p:sp>
        <p:nvSpPr>
          <p:cNvPr id="37" name="Rectangle 16">
            <a:extLst>
              <a:ext uri="{FF2B5EF4-FFF2-40B4-BE49-F238E27FC236}">
                <a16:creationId xmlns:a16="http://schemas.microsoft.com/office/drawing/2014/main" id="{22F688E7-B50A-E34B-8E70-19F586332A6D}"/>
              </a:ext>
            </a:extLst>
          </p:cNvPr>
          <p:cNvSpPr>
            <a:spLocks noChangeArrowheads="1"/>
          </p:cNvSpPr>
          <p:nvPr/>
        </p:nvSpPr>
        <p:spPr bwMode="auto">
          <a:xfrm>
            <a:off x="7589356" y="2770490"/>
            <a:ext cx="182588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Ryan </a:t>
            </a:r>
            <a:r>
              <a:rPr lang="en-US" sz="2000" b="0" dirty="0" err="1">
                <a:solidFill>
                  <a:srgbClr val="000000"/>
                </a:solidFill>
                <a:effectLst/>
                <a:latin typeface="Gill Sans Light" panose="020B0302020104020203" pitchFamily="34" charset="-79"/>
                <a:cs typeface="Gill Sans Light" panose="020B0302020104020203" pitchFamily="34" charset="-79"/>
              </a:rPr>
              <a:t>Almeddine</a:t>
            </a:r>
            <a:endParaRPr lang="en-US" sz="2000" b="0" dirty="0">
              <a:latin typeface="Gill Sans Light" panose="020B0302020104020203" pitchFamily="34" charset="-79"/>
              <a:cs typeface="Gill Sans Light" panose="020B0302020104020203" pitchFamily="34" charset="-79"/>
            </a:endParaRPr>
          </a:p>
        </p:txBody>
      </p:sp>
      <p:sp>
        <p:nvSpPr>
          <p:cNvPr id="38" name="Rectangle 16">
            <a:extLst>
              <a:ext uri="{FF2B5EF4-FFF2-40B4-BE49-F238E27FC236}">
                <a16:creationId xmlns:a16="http://schemas.microsoft.com/office/drawing/2014/main" id="{3FABD9A7-1905-0444-B0CB-C6A45AB6B517}"/>
              </a:ext>
            </a:extLst>
          </p:cNvPr>
          <p:cNvSpPr>
            <a:spLocks noChangeArrowheads="1"/>
          </p:cNvSpPr>
          <p:nvPr/>
        </p:nvSpPr>
        <p:spPr bwMode="auto">
          <a:xfrm>
            <a:off x="9789923" y="2728205"/>
            <a:ext cx="179247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Sriram </a:t>
            </a:r>
            <a:r>
              <a:rPr lang="en-US" sz="2000" b="0" dirty="0" err="1">
                <a:solidFill>
                  <a:srgbClr val="000000"/>
                </a:solidFill>
                <a:effectLst/>
                <a:latin typeface="Gill Sans Light" panose="020B0302020104020203" pitchFamily="34" charset="-79"/>
                <a:cs typeface="Gill Sans Light" panose="020B0302020104020203" pitchFamily="34" charset="-79"/>
              </a:rPr>
              <a:t>Srivatsan</a:t>
            </a:r>
            <a:endParaRPr lang="en-US" sz="2000" b="0" dirty="0">
              <a:latin typeface="Gill Sans Light" panose="020B0302020104020203" pitchFamily="34" charset="-79"/>
              <a:cs typeface="Gill Sans Light" panose="020B0302020104020203" pitchFamily="34" charset="-79"/>
            </a:endParaRPr>
          </a:p>
        </p:txBody>
      </p:sp>
      <p:sp>
        <p:nvSpPr>
          <p:cNvPr id="57" name="Rectangle 16">
            <a:extLst>
              <a:ext uri="{FF2B5EF4-FFF2-40B4-BE49-F238E27FC236}">
                <a16:creationId xmlns:a16="http://schemas.microsoft.com/office/drawing/2014/main" id="{78F35F30-DC3B-F044-B114-19A021D75792}"/>
              </a:ext>
            </a:extLst>
          </p:cNvPr>
          <p:cNvSpPr>
            <a:spLocks noChangeArrowheads="1"/>
          </p:cNvSpPr>
          <p:nvPr/>
        </p:nvSpPr>
        <p:spPr bwMode="auto">
          <a:xfrm>
            <a:off x="715961" y="5638800"/>
            <a:ext cx="233203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Tushar Goyal</a:t>
            </a:r>
            <a:endParaRPr lang="en-US" sz="2000" b="0" dirty="0">
              <a:latin typeface="Gill Sans Light" panose="020B0302020104020203" pitchFamily="34" charset="-79"/>
              <a:cs typeface="Gill Sans Light" panose="020B0302020104020203" pitchFamily="34" charset="-79"/>
            </a:endParaRPr>
          </a:p>
        </p:txBody>
      </p:sp>
      <p:sp>
        <p:nvSpPr>
          <p:cNvPr id="58" name="Rectangle 16">
            <a:extLst>
              <a:ext uri="{FF2B5EF4-FFF2-40B4-BE49-F238E27FC236}">
                <a16:creationId xmlns:a16="http://schemas.microsoft.com/office/drawing/2014/main" id="{F58985D7-FF93-054E-AE52-2D6BE513D371}"/>
              </a:ext>
            </a:extLst>
          </p:cNvPr>
          <p:cNvSpPr>
            <a:spLocks noChangeArrowheads="1"/>
          </p:cNvSpPr>
          <p:nvPr/>
        </p:nvSpPr>
        <p:spPr bwMode="auto">
          <a:xfrm>
            <a:off x="3687761" y="5638800"/>
            <a:ext cx="233203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Ethan Zhang</a:t>
            </a:r>
            <a:endParaRPr lang="en-US" sz="2000" b="0" dirty="0">
              <a:latin typeface="Gill Sans Light" panose="020B0302020104020203" pitchFamily="34" charset="-79"/>
              <a:cs typeface="Gill Sans Light" panose="020B0302020104020203" pitchFamily="34" charset="-79"/>
            </a:endParaRPr>
          </a:p>
        </p:txBody>
      </p:sp>
      <p:sp>
        <p:nvSpPr>
          <p:cNvPr id="59" name="Rectangle 16">
            <a:extLst>
              <a:ext uri="{FF2B5EF4-FFF2-40B4-BE49-F238E27FC236}">
                <a16:creationId xmlns:a16="http://schemas.microsoft.com/office/drawing/2014/main" id="{4ED350F5-64F7-6C40-9716-B632E6DA44DC}"/>
              </a:ext>
            </a:extLst>
          </p:cNvPr>
          <p:cNvSpPr>
            <a:spLocks noChangeArrowheads="1"/>
          </p:cNvSpPr>
          <p:nvPr/>
        </p:nvSpPr>
        <p:spPr bwMode="auto">
          <a:xfrm>
            <a:off x="6248400" y="5638800"/>
            <a:ext cx="2819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b="0" dirty="0" err="1">
                <a:solidFill>
                  <a:srgbClr val="000000"/>
                </a:solidFill>
                <a:effectLst/>
                <a:latin typeface="Gill Sans Light" panose="020B0302020104020203" pitchFamily="34" charset="-79"/>
                <a:cs typeface="Gill Sans Light" panose="020B0302020104020203" pitchFamily="34" charset="-79"/>
              </a:rPr>
              <a:t>Aarin</a:t>
            </a:r>
            <a:r>
              <a:rPr lang="en-US" sz="2000" b="0" dirty="0">
                <a:solidFill>
                  <a:srgbClr val="000000"/>
                </a:solidFill>
                <a:effectLst/>
                <a:latin typeface="Gill Sans Light" panose="020B0302020104020203" pitchFamily="34" charset="-79"/>
                <a:cs typeface="Gill Sans Light" panose="020B0302020104020203" pitchFamily="34" charset="-79"/>
              </a:rPr>
              <a:t> </a:t>
            </a:r>
            <a:r>
              <a:rPr lang="en-US" sz="2000" b="0" dirty="0" err="1">
                <a:solidFill>
                  <a:srgbClr val="000000"/>
                </a:solidFill>
                <a:effectLst/>
                <a:latin typeface="Gill Sans Light" panose="020B0302020104020203" pitchFamily="34" charset="-79"/>
                <a:cs typeface="Gill Sans Light" panose="020B0302020104020203" pitchFamily="34" charset="-79"/>
              </a:rPr>
              <a:t>Kalpeshkumar</a:t>
            </a:r>
            <a:r>
              <a:rPr lang="en-US" sz="2000" b="0" dirty="0">
                <a:solidFill>
                  <a:srgbClr val="000000"/>
                </a:solidFill>
                <a:effectLst/>
                <a:latin typeface="Gill Sans Light" panose="020B0302020104020203" pitchFamily="34" charset="-79"/>
                <a:cs typeface="Gill Sans Light" panose="020B0302020104020203" pitchFamily="34" charset="-79"/>
              </a:rPr>
              <a:t> </a:t>
            </a:r>
            <a:r>
              <a:rPr lang="en-US" sz="2000" b="0" dirty="0" err="1">
                <a:solidFill>
                  <a:srgbClr val="000000"/>
                </a:solidFill>
                <a:effectLst/>
                <a:latin typeface="Gill Sans Light" panose="020B0302020104020203" pitchFamily="34" charset="-79"/>
                <a:cs typeface="Gill Sans Light" panose="020B0302020104020203" pitchFamily="34" charset="-79"/>
              </a:rPr>
              <a:t>Salot</a:t>
            </a:r>
            <a:endParaRPr lang="en-US" sz="2000" b="0" dirty="0">
              <a:latin typeface="Gill Sans Light" panose="020B0302020104020203" pitchFamily="34" charset="-79"/>
              <a:cs typeface="Gill Sans Light" panose="020B0302020104020203" pitchFamily="34" charset="-79"/>
            </a:endParaRPr>
          </a:p>
        </p:txBody>
      </p:sp>
      <p:sp>
        <p:nvSpPr>
          <p:cNvPr id="60" name="Rectangle 16">
            <a:extLst>
              <a:ext uri="{FF2B5EF4-FFF2-40B4-BE49-F238E27FC236}">
                <a16:creationId xmlns:a16="http://schemas.microsoft.com/office/drawing/2014/main" id="{F95B66F7-055B-A045-9B12-E8D1A8BCF127}"/>
              </a:ext>
            </a:extLst>
          </p:cNvPr>
          <p:cNvSpPr>
            <a:spLocks noChangeArrowheads="1"/>
          </p:cNvSpPr>
          <p:nvPr/>
        </p:nvSpPr>
        <p:spPr bwMode="auto">
          <a:xfrm>
            <a:off x="9174161" y="5638800"/>
            <a:ext cx="233203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b="0" dirty="0">
                <a:solidFill>
                  <a:srgbClr val="000000"/>
                </a:solidFill>
                <a:effectLst/>
                <a:latin typeface="Gill Sans Light" panose="020B0302020104020203" pitchFamily="34" charset="-79"/>
                <a:cs typeface="Gill Sans Light" panose="020B0302020104020203" pitchFamily="34" charset="-79"/>
              </a:rPr>
              <a:t>Ashwin Chugh</a:t>
            </a:r>
            <a:endParaRPr lang="en-US" sz="2000" b="0" dirty="0">
              <a:latin typeface="Gill Sans Light" panose="020B0302020104020203" pitchFamily="34" charset="-79"/>
              <a:cs typeface="Gill Sans Light" panose="020B0302020104020203" pitchFamily="34" charset="-79"/>
            </a:endParaRPr>
          </a:p>
        </p:txBody>
      </p:sp>
      <p:pic>
        <p:nvPicPr>
          <p:cNvPr id="3" name="Picture 2">
            <a:extLst>
              <a:ext uri="{FF2B5EF4-FFF2-40B4-BE49-F238E27FC236}">
                <a16:creationId xmlns:a16="http://schemas.microsoft.com/office/drawing/2014/main" id="{43762966-3D3D-530B-8BDB-E5F6D837E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903" y="945796"/>
            <a:ext cx="1493962" cy="1778527"/>
          </a:xfrm>
          <a:prstGeom prst="rect">
            <a:avLst/>
          </a:prstGeom>
        </p:spPr>
      </p:pic>
      <p:pic>
        <p:nvPicPr>
          <p:cNvPr id="6" name="Picture 5">
            <a:extLst>
              <a:ext uri="{FF2B5EF4-FFF2-40B4-BE49-F238E27FC236}">
                <a16:creationId xmlns:a16="http://schemas.microsoft.com/office/drawing/2014/main" id="{7EAC1714-8DA3-8B81-83B3-3F926EF39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10" y="937103"/>
            <a:ext cx="1599472" cy="1833387"/>
          </a:xfrm>
          <a:prstGeom prst="rect">
            <a:avLst/>
          </a:prstGeom>
        </p:spPr>
      </p:pic>
      <p:pic>
        <p:nvPicPr>
          <p:cNvPr id="8" name="Picture 7">
            <a:extLst>
              <a:ext uri="{FF2B5EF4-FFF2-40B4-BE49-F238E27FC236}">
                <a16:creationId xmlns:a16="http://schemas.microsoft.com/office/drawing/2014/main" id="{F7B1C51D-7AFF-9E93-3C47-55EEF1FBA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184" y="931886"/>
            <a:ext cx="1552100" cy="1773327"/>
          </a:xfrm>
          <a:prstGeom prst="rect">
            <a:avLst/>
          </a:prstGeom>
        </p:spPr>
      </p:pic>
      <p:pic>
        <p:nvPicPr>
          <p:cNvPr id="10" name="Picture 9">
            <a:extLst>
              <a:ext uri="{FF2B5EF4-FFF2-40B4-BE49-F238E27FC236}">
                <a16:creationId xmlns:a16="http://schemas.microsoft.com/office/drawing/2014/main" id="{FE5559F8-BB3B-8F17-2CCE-FD5D5FA42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09" y="914400"/>
            <a:ext cx="1599472" cy="1844936"/>
          </a:xfrm>
          <a:prstGeom prst="rect">
            <a:avLst/>
          </a:prstGeom>
        </p:spPr>
      </p:pic>
      <p:pic>
        <p:nvPicPr>
          <p:cNvPr id="12" name="Picture 11">
            <a:extLst>
              <a:ext uri="{FF2B5EF4-FFF2-40B4-BE49-F238E27FC236}">
                <a16:creationId xmlns:a16="http://schemas.microsoft.com/office/drawing/2014/main" id="{630C28EE-5372-ED8F-D010-FFE0AA861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2105" y="934052"/>
            <a:ext cx="1599472" cy="1790271"/>
          </a:xfrm>
          <a:prstGeom prst="rect">
            <a:avLst/>
          </a:prstGeom>
        </p:spPr>
      </p:pic>
      <p:pic>
        <p:nvPicPr>
          <p:cNvPr id="14" name="Picture 13">
            <a:extLst>
              <a:ext uri="{FF2B5EF4-FFF2-40B4-BE49-F238E27FC236}">
                <a16:creationId xmlns:a16="http://schemas.microsoft.com/office/drawing/2014/main" id="{CC393F28-48E9-040E-FA27-6EB6153406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380" y="3916052"/>
            <a:ext cx="1473200" cy="1714500"/>
          </a:xfrm>
          <a:prstGeom prst="rect">
            <a:avLst/>
          </a:prstGeom>
        </p:spPr>
      </p:pic>
      <p:pic>
        <p:nvPicPr>
          <p:cNvPr id="16" name="Picture 15">
            <a:extLst>
              <a:ext uri="{FF2B5EF4-FFF2-40B4-BE49-F238E27FC236}">
                <a16:creationId xmlns:a16="http://schemas.microsoft.com/office/drawing/2014/main" id="{80DF7257-1319-A031-8ED7-69F7022001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7043" y="3849068"/>
            <a:ext cx="1473200" cy="1790950"/>
          </a:xfrm>
          <a:prstGeom prst="rect">
            <a:avLst/>
          </a:prstGeom>
        </p:spPr>
      </p:pic>
      <p:pic>
        <p:nvPicPr>
          <p:cNvPr id="18" name="Picture 17">
            <a:extLst>
              <a:ext uri="{FF2B5EF4-FFF2-40B4-BE49-F238E27FC236}">
                <a16:creationId xmlns:a16="http://schemas.microsoft.com/office/drawing/2014/main" id="{86626D21-9197-A977-7337-33569541EC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9066" y="3858534"/>
            <a:ext cx="1346734" cy="1772018"/>
          </a:xfrm>
          <a:prstGeom prst="rect">
            <a:avLst/>
          </a:prstGeom>
        </p:spPr>
      </p:pic>
      <p:pic>
        <p:nvPicPr>
          <p:cNvPr id="20" name="Picture 19">
            <a:extLst>
              <a:ext uri="{FF2B5EF4-FFF2-40B4-BE49-F238E27FC236}">
                <a16:creationId xmlns:a16="http://schemas.microsoft.com/office/drawing/2014/main" id="{2C38C264-96E7-AA6E-F91E-668EE11D2D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40814" y="3839602"/>
            <a:ext cx="1269703" cy="1790950"/>
          </a:xfrm>
          <a:prstGeom prst="rect">
            <a:avLst/>
          </a:prstGeom>
        </p:spPr>
      </p:pic>
    </p:spTree>
    <p:extLst>
      <p:ext uri="{BB962C8B-B14F-4D97-AF65-F5344CB8AC3E}">
        <p14:creationId xmlns:p14="http://schemas.microsoft.com/office/powerpoint/2010/main" val="29375059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9C7B-540E-47BF-80E6-833652732F8B}"/>
              </a:ext>
            </a:extLst>
          </p:cNvPr>
          <p:cNvSpPr>
            <a:spLocks noGrp="1"/>
          </p:cNvSpPr>
          <p:nvPr>
            <p:ph type="title"/>
          </p:nvPr>
        </p:nvSpPr>
        <p:spPr/>
        <p:txBody>
          <a:bodyPr/>
          <a:lstStyle/>
          <a:p>
            <a:r>
              <a:rPr lang="en-US" dirty="0">
                <a:latin typeface="Gill Sans Light"/>
              </a:rPr>
              <a:t>OS Basics: I/O</a:t>
            </a:r>
          </a:p>
        </p:txBody>
      </p:sp>
      <p:sp>
        <p:nvSpPr>
          <p:cNvPr id="6" name="Rectangle 5">
            <a:extLst>
              <a:ext uri="{FF2B5EF4-FFF2-40B4-BE49-F238E27FC236}">
                <a16:creationId xmlns:a16="http://schemas.microsoft.com/office/drawing/2014/main" id="{8A53B99E-1B81-4494-AF3F-20A5844B930F}"/>
              </a:ext>
            </a:extLst>
          </p:cNvPr>
          <p:cNvSpPr/>
          <p:nvPr/>
        </p:nvSpPr>
        <p:spPr bwMode="auto">
          <a:xfrm>
            <a:off x="768790" y="2364551"/>
            <a:ext cx="6705600" cy="3822700"/>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7" name="Straight Arrow Connector 6">
            <a:extLst>
              <a:ext uri="{FF2B5EF4-FFF2-40B4-BE49-F238E27FC236}">
                <a16:creationId xmlns:a16="http://schemas.microsoft.com/office/drawing/2014/main" id="{39EE30BA-81E5-4EDA-B0FE-308380E49D11}"/>
              </a:ext>
            </a:extLst>
          </p:cNvPr>
          <p:cNvCxnSpPr>
            <a:stCxn id="11" idx="3"/>
          </p:cNvCxnSpPr>
          <p:nvPr/>
        </p:nvCxnSpPr>
        <p:spPr bwMode="auto">
          <a:xfrm flipV="1">
            <a:off x="3054790" y="3610700"/>
            <a:ext cx="914400" cy="1115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8" name="Straight Arrow Connector 7">
            <a:extLst>
              <a:ext uri="{FF2B5EF4-FFF2-40B4-BE49-F238E27FC236}">
                <a16:creationId xmlns:a16="http://schemas.microsoft.com/office/drawing/2014/main" id="{79275DEE-4BC1-4DDF-A6AC-C60E35601B6A}"/>
              </a:ext>
            </a:extLst>
          </p:cNvPr>
          <p:cNvCxnSpPr/>
          <p:nvPr/>
        </p:nvCxnSpPr>
        <p:spPr bwMode="auto">
          <a:xfrm>
            <a:off x="3435790" y="3583751"/>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9" name="Can 38">
            <a:extLst>
              <a:ext uri="{FF2B5EF4-FFF2-40B4-BE49-F238E27FC236}">
                <a16:creationId xmlns:a16="http://schemas.microsoft.com/office/drawing/2014/main" id="{F931CDB6-7A54-411C-85D3-C83026204322}"/>
              </a:ext>
            </a:extLst>
          </p:cNvPr>
          <p:cNvSpPr/>
          <p:nvPr/>
        </p:nvSpPr>
        <p:spPr bwMode="auto">
          <a:xfrm>
            <a:off x="1606990" y="4574351"/>
            <a:ext cx="1143000" cy="1295400"/>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sp>
        <p:nvSpPr>
          <p:cNvPr id="11" name="Rounded Rectangle 6">
            <a:extLst>
              <a:ext uri="{FF2B5EF4-FFF2-40B4-BE49-F238E27FC236}">
                <a16:creationId xmlns:a16="http://schemas.microsoft.com/office/drawing/2014/main" id="{73EA3BF9-2DFB-45FE-9506-BB19DF8C5A11}"/>
              </a:ext>
            </a:extLst>
          </p:cNvPr>
          <p:cNvSpPr/>
          <p:nvPr/>
        </p:nvSpPr>
        <p:spPr bwMode="auto">
          <a:xfrm>
            <a:off x="1454590" y="3202751"/>
            <a:ext cx="1600200"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p>
        </p:txBody>
      </p:sp>
      <p:sp>
        <p:nvSpPr>
          <p:cNvPr id="12" name="Rectangle 11">
            <a:extLst>
              <a:ext uri="{FF2B5EF4-FFF2-40B4-BE49-F238E27FC236}">
                <a16:creationId xmlns:a16="http://schemas.microsoft.com/office/drawing/2014/main" id="{CD8B724A-5F8E-4271-9E5E-1A90A4EDC9D8}"/>
              </a:ext>
            </a:extLst>
          </p:cNvPr>
          <p:cNvSpPr/>
          <p:nvPr/>
        </p:nvSpPr>
        <p:spPr bwMode="auto">
          <a:xfrm>
            <a:off x="2292790" y="2212151"/>
            <a:ext cx="4572000" cy="152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13" name="TextBox 12">
            <a:extLst>
              <a:ext uri="{FF2B5EF4-FFF2-40B4-BE49-F238E27FC236}">
                <a16:creationId xmlns:a16="http://schemas.microsoft.com/office/drawing/2014/main" id="{2D818A1D-0774-4E2E-B2C2-A1AE60B5F59F}"/>
              </a:ext>
            </a:extLst>
          </p:cNvPr>
          <p:cNvSpPr txBox="1"/>
          <p:nvPr/>
        </p:nvSpPr>
        <p:spPr>
          <a:xfrm>
            <a:off x="3130990" y="1907351"/>
            <a:ext cx="2817887" cy="338554"/>
          </a:xfrm>
          <a:prstGeom prst="rect">
            <a:avLst/>
          </a:prstGeom>
          <a:noFill/>
        </p:spPr>
        <p:txBody>
          <a:bodyPr wrap="none" rtlCol="0">
            <a:spAutoFit/>
          </a:bodyPr>
          <a:lstStyle/>
          <a:p>
            <a:r>
              <a:rPr lang="en-US" sz="1600" dirty="0">
                <a:latin typeface="Gill Sans Light"/>
              </a:rPr>
              <a:t>OS Hardware Virtualization</a:t>
            </a:r>
          </a:p>
        </p:txBody>
      </p:sp>
      <p:sp>
        <p:nvSpPr>
          <p:cNvPr id="14" name="Rectangle 13">
            <a:extLst>
              <a:ext uri="{FF2B5EF4-FFF2-40B4-BE49-F238E27FC236}">
                <a16:creationId xmlns:a16="http://schemas.microsoft.com/office/drawing/2014/main" id="{8C7D1D8C-9A58-4B86-AA62-808D4497E6E9}"/>
              </a:ext>
            </a:extLst>
          </p:cNvPr>
          <p:cNvSpPr/>
          <p:nvPr/>
        </p:nvSpPr>
        <p:spPr>
          <a:xfrm>
            <a:off x="768790" y="2364551"/>
            <a:ext cx="1119217" cy="338554"/>
          </a:xfrm>
          <a:prstGeom prst="rect">
            <a:avLst/>
          </a:prstGeom>
        </p:spPr>
        <p:txBody>
          <a:bodyPr wrap="none">
            <a:spAutoFit/>
          </a:bodyPr>
          <a:lstStyle/>
          <a:p>
            <a:r>
              <a:rPr lang="en-US" sz="1600" dirty="0">
                <a:latin typeface="Gill Sans Light"/>
              </a:rPr>
              <a:t>Hardware</a:t>
            </a:r>
          </a:p>
        </p:txBody>
      </p:sp>
      <p:sp>
        <p:nvSpPr>
          <p:cNvPr id="15" name="Rectangle 14">
            <a:extLst>
              <a:ext uri="{FF2B5EF4-FFF2-40B4-BE49-F238E27FC236}">
                <a16:creationId xmlns:a16="http://schemas.microsoft.com/office/drawing/2014/main" id="{D6E49782-3C7E-4A2F-8C69-EF30E404E2F8}"/>
              </a:ext>
            </a:extLst>
          </p:cNvPr>
          <p:cNvSpPr/>
          <p:nvPr/>
        </p:nvSpPr>
        <p:spPr>
          <a:xfrm>
            <a:off x="768790" y="1983551"/>
            <a:ext cx="1051891" cy="338554"/>
          </a:xfrm>
          <a:prstGeom prst="rect">
            <a:avLst/>
          </a:prstGeom>
        </p:spPr>
        <p:txBody>
          <a:bodyPr wrap="none">
            <a:spAutoFit/>
          </a:bodyPr>
          <a:lstStyle/>
          <a:p>
            <a:r>
              <a:rPr lang="en-US" sz="1600" dirty="0">
                <a:latin typeface="Gill Sans Light"/>
              </a:rPr>
              <a:t>Software</a:t>
            </a:r>
          </a:p>
        </p:txBody>
      </p:sp>
      <p:sp>
        <p:nvSpPr>
          <p:cNvPr id="16" name="Rectangle 15">
            <a:extLst>
              <a:ext uri="{FF2B5EF4-FFF2-40B4-BE49-F238E27FC236}">
                <a16:creationId xmlns:a16="http://schemas.microsoft.com/office/drawing/2014/main" id="{3D53F5D6-0363-47AD-87A6-F1F9E92216DF}"/>
              </a:ext>
            </a:extLst>
          </p:cNvPr>
          <p:cNvSpPr/>
          <p:nvPr/>
        </p:nvSpPr>
        <p:spPr bwMode="auto">
          <a:xfrm>
            <a:off x="3969190" y="2440751"/>
            <a:ext cx="1752600" cy="1676400"/>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sp>
        <p:nvSpPr>
          <p:cNvPr id="17" name="TextBox 16">
            <a:extLst>
              <a:ext uri="{FF2B5EF4-FFF2-40B4-BE49-F238E27FC236}">
                <a16:creationId xmlns:a16="http://schemas.microsoft.com/office/drawing/2014/main" id="{9BF36F96-6A2C-4201-8DFF-E279883EE5E5}"/>
              </a:ext>
            </a:extLst>
          </p:cNvPr>
          <p:cNvSpPr txBox="1"/>
          <p:nvPr/>
        </p:nvSpPr>
        <p:spPr>
          <a:xfrm>
            <a:off x="2624527" y="1517513"/>
            <a:ext cx="1152880" cy="338554"/>
          </a:xfrm>
          <a:prstGeom prst="rect">
            <a:avLst/>
          </a:prstGeom>
          <a:solidFill>
            <a:srgbClr val="9E7800"/>
          </a:solidFill>
          <a:ln>
            <a:solidFill>
              <a:schemeClr val="tx1"/>
            </a:solidFill>
          </a:ln>
        </p:spPr>
        <p:txBody>
          <a:bodyPr wrap="none" rtlCol="0">
            <a:spAutoFit/>
          </a:bodyPr>
          <a:lstStyle/>
          <a:p>
            <a:r>
              <a:rPr lang="en-US" sz="1600" i="1" dirty="0">
                <a:latin typeface="Gill Sans Light"/>
              </a:rPr>
              <a:t>Process 1</a:t>
            </a:r>
          </a:p>
        </p:txBody>
      </p:sp>
      <p:sp>
        <p:nvSpPr>
          <p:cNvPr id="20" name="TextBox 19">
            <a:extLst>
              <a:ext uri="{FF2B5EF4-FFF2-40B4-BE49-F238E27FC236}">
                <a16:creationId xmlns:a16="http://schemas.microsoft.com/office/drawing/2014/main" id="{27DBA43E-DF7C-4D3C-B70C-D2D06A4934B5}"/>
              </a:ext>
            </a:extLst>
          </p:cNvPr>
          <p:cNvSpPr txBox="1"/>
          <p:nvPr/>
        </p:nvSpPr>
        <p:spPr>
          <a:xfrm>
            <a:off x="1911790" y="2364551"/>
            <a:ext cx="441146" cy="276999"/>
          </a:xfrm>
          <a:prstGeom prst="rect">
            <a:avLst/>
          </a:prstGeom>
          <a:solidFill>
            <a:srgbClr val="EFE683"/>
          </a:solidFill>
          <a:ln>
            <a:solidFill>
              <a:schemeClr val="accent1">
                <a:lumMod val="60000"/>
                <a:lumOff val="40000"/>
              </a:schemeClr>
            </a:solidFill>
          </a:ln>
        </p:spPr>
        <p:txBody>
          <a:bodyPr wrap="none" rtlCol="0">
            <a:spAutoFit/>
          </a:bodyPr>
          <a:lstStyle/>
          <a:p>
            <a:r>
              <a:rPr lang="en-US" sz="1200" i="1" dirty="0">
                <a:latin typeface="Gill Sans Light"/>
              </a:rPr>
              <a:t>ISA</a:t>
            </a:r>
          </a:p>
        </p:txBody>
      </p:sp>
      <p:grpSp>
        <p:nvGrpSpPr>
          <p:cNvPr id="23" name="Group 22">
            <a:extLst>
              <a:ext uri="{FF2B5EF4-FFF2-40B4-BE49-F238E27FC236}">
                <a16:creationId xmlns:a16="http://schemas.microsoft.com/office/drawing/2014/main" id="{871B7B07-C2C7-4DFD-8E78-B7F2B12E79E1}"/>
              </a:ext>
            </a:extLst>
          </p:cNvPr>
          <p:cNvGrpSpPr/>
          <p:nvPr/>
        </p:nvGrpSpPr>
        <p:grpSpPr>
          <a:xfrm>
            <a:off x="2368990" y="3659951"/>
            <a:ext cx="533400" cy="304800"/>
            <a:chOff x="3124200" y="3657600"/>
            <a:chExt cx="533400" cy="304800"/>
          </a:xfrm>
          <a:solidFill>
            <a:schemeClr val="accent6"/>
          </a:solidFill>
        </p:grpSpPr>
        <p:sp>
          <p:nvSpPr>
            <p:cNvPr id="24" name="Rectangle 23">
              <a:extLst>
                <a:ext uri="{FF2B5EF4-FFF2-40B4-BE49-F238E27FC236}">
                  <a16:creationId xmlns:a16="http://schemas.microsoft.com/office/drawing/2014/main" id="{2BE7592F-8692-459A-87BD-175BF63741CB}"/>
                </a:ext>
              </a:extLst>
            </p:cNvPr>
            <p:cNvSpPr/>
            <p:nvPr/>
          </p:nvSpPr>
          <p:spPr bwMode="auto">
            <a:xfrm>
              <a:off x="3124200" y="3657600"/>
              <a:ext cx="533400" cy="3048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5" name="Rectangle 24">
              <a:extLst>
                <a:ext uri="{FF2B5EF4-FFF2-40B4-BE49-F238E27FC236}">
                  <a16:creationId xmlns:a16="http://schemas.microsoft.com/office/drawing/2014/main" id="{45B552A2-E623-4298-9D2C-E8DA7CFA0619}"/>
                </a:ext>
              </a:extLst>
            </p:cNvPr>
            <p:cNvSpPr/>
            <p:nvPr/>
          </p:nvSpPr>
          <p:spPr bwMode="auto">
            <a:xfrm>
              <a:off x="3124200" y="3733800"/>
              <a:ext cx="533400" cy="152400"/>
            </a:xfrm>
            <a:prstGeom prst="rect">
              <a:avLst/>
            </a:prstGeom>
            <a:grp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grpSp>
      <p:sp>
        <p:nvSpPr>
          <p:cNvPr id="26" name="Rectangle 25">
            <a:extLst>
              <a:ext uri="{FF2B5EF4-FFF2-40B4-BE49-F238E27FC236}">
                <a16:creationId xmlns:a16="http://schemas.microsoft.com/office/drawing/2014/main" id="{570BE518-A41A-44C8-BE5B-384793DEB01A}"/>
              </a:ext>
            </a:extLst>
          </p:cNvPr>
          <p:cNvSpPr/>
          <p:nvPr/>
        </p:nvSpPr>
        <p:spPr bwMode="auto">
          <a:xfrm>
            <a:off x="4045390" y="2897951"/>
            <a:ext cx="838200" cy="685800"/>
          </a:xfrm>
          <a:prstGeom prst="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7" name="Rectangle 26">
            <a:extLst>
              <a:ext uri="{FF2B5EF4-FFF2-40B4-BE49-F238E27FC236}">
                <a16:creationId xmlns:a16="http://schemas.microsoft.com/office/drawing/2014/main" id="{01CDF013-B14B-4959-AB17-68E3D9F1B2A5}"/>
              </a:ext>
            </a:extLst>
          </p:cNvPr>
          <p:cNvSpPr/>
          <p:nvPr/>
        </p:nvSpPr>
        <p:spPr bwMode="auto">
          <a:xfrm>
            <a:off x="4121590" y="3736151"/>
            <a:ext cx="1524000" cy="304800"/>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OS Memory</a:t>
            </a:r>
          </a:p>
        </p:txBody>
      </p:sp>
      <p:sp>
        <p:nvSpPr>
          <p:cNvPr id="28" name="Rectangle 27">
            <a:extLst>
              <a:ext uri="{FF2B5EF4-FFF2-40B4-BE49-F238E27FC236}">
                <a16:creationId xmlns:a16="http://schemas.microsoft.com/office/drawing/2014/main" id="{2511BE6E-F6D9-4B14-96C6-46DCA6D9A73A}"/>
              </a:ext>
            </a:extLst>
          </p:cNvPr>
          <p:cNvSpPr/>
          <p:nvPr/>
        </p:nvSpPr>
        <p:spPr bwMode="auto">
          <a:xfrm>
            <a:off x="5035990" y="2897951"/>
            <a:ext cx="609600" cy="381000"/>
          </a:xfrm>
          <a:prstGeom prst="rect">
            <a:avLst/>
          </a:prstGeom>
          <a:solidFill>
            <a:srgbClr val="C000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29" name="Rectangle 28">
            <a:extLst>
              <a:ext uri="{FF2B5EF4-FFF2-40B4-BE49-F238E27FC236}">
                <a16:creationId xmlns:a16="http://schemas.microsoft.com/office/drawing/2014/main" id="{7119B6C9-A14B-486D-BDD1-070DF9283C04}"/>
              </a:ext>
            </a:extLst>
          </p:cNvPr>
          <p:cNvSpPr/>
          <p:nvPr/>
        </p:nvSpPr>
        <p:spPr bwMode="auto">
          <a:xfrm>
            <a:off x="4959790" y="3126551"/>
            <a:ext cx="609600" cy="381000"/>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cxnSp>
        <p:nvCxnSpPr>
          <p:cNvPr id="30" name="Curved Connector 54">
            <a:extLst>
              <a:ext uri="{FF2B5EF4-FFF2-40B4-BE49-F238E27FC236}">
                <a16:creationId xmlns:a16="http://schemas.microsoft.com/office/drawing/2014/main" id="{A2D966F5-4258-4B9B-A57C-EB7585E46D3D}"/>
              </a:ext>
            </a:extLst>
          </p:cNvPr>
          <p:cNvCxnSpPr/>
          <p:nvPr/>
        </p:nvCxnSpPr>
        <p:spPr bwMode="auto">
          <a:xfrm rot="5400000" flipH="1" flipV="1">
            <a:off x="3111940" y="2688401"/>
            <a:ext cx="609600" cy="1638300"/>
          </a:xfrm>
          <a:prstGeom prst="curvedConnector2">
            <a:avLst/>
          </a:prstGeom>
          <a:solidFill>
            <a:schemeClr val="accent1"/>
          </a:solidFill>
          <a:ln w="12700" cap="flat" cmpd="sng" algn="ctr">
            <a:solidFill>
              <a:schemeClr val="tx1"/>
            </a:solidFill>
            <a:prstDash val="solid"/>
            <a:round/>
            <a:headEnd type="none" w="sm" len="sm"/>
            <a:tailEnd type="arrow"/>
          </a:ln>
          <a:effectLst/>
        </p:spPr>
      </p:cxnSp>
      <p:grpSp>
        <p:nvGrpSpPr>
          <p:cNvPr id="32" name="Group 31">
            <a:extLst>
              <a:ext uri="{FF2B5EF4-FFF2-40B4-BE49-F238E27FC236}">
                <a16:creationId xmlns:a16="http://schemas.microsoft.com/office/drawing/2014/main" id="{A71511FA-E8D9-4781-9765-9BFF7CF69C2C}"/>
              </a:ext>
            </a:extLst>
          </p:cNvPr>
          <p:cNvGrpSpPr/>
          <p:nvPr/>
        </p:nvGrpSpPr>
        <p:grpSpPr>
          <a:xfrm>
            <a:off x="1104585" y="3278951"/>
            <a:ext cx="6293605" cy="1418553"/>
            <a:chOff x="1707395" y="3276600"/>
            <a:chExt cx="6293605" cy="1418553"/>
          </a:xfrm>
        </p:grpSpPr>
        <p:sp>
          <p:nvSpPr>
            <p:cNvPr id="33" name="Arc 32">
              <a:extLst>
                <a:ext uri="{FF2B5EF4-FFF2-40B4-BE49-F238E27FC236}">
                  <a16:creationId xmlns:a16="http://schemas.microsoft.com/office/drawing/2014/main" id="{7B9C69FD-EDF9-41E4-B4E2-A20DE25E7631}"/>
                </a:ext>
              </a:extLst>
            </p:cNvPr>
            <p:cNvSpPr/>
            <p:nvPr/>
          </p:nvSpPr>
          <p:spPr bwMode="auto">
            <a:xfrm rot="21036509">
              <a:off x="1707395" y="3819625"/>
              <a:ext cx="6034009" cy="875528"/>
            </a:xfrm>
            <a:prstGeom prst="arc">
              <a:avLst>
                <a:gd name="adj1" fmla="val 10911104"/>
                <a:gd name="adj2" fmla="val 0"/>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Light"/>
              </a:endParaRPr>
            </a:p>
          </p:txBody>
        </p:sp>
        <p:sp>
          <p:nvSpPr>
            <p:cNvPr id="34" name="TextBox 33">
              <a:extLst>
                <a:ext uri="{FF2B5EF4-FFF2-40B4-BE49-F238E27FC236}">
                  <a16:creationId xmlns:a16="http://schemas.microsoft.com/office/drawing/2014/main" id="{D49CCC1A-0869-48FB-B8DD-A459E52B4240}"/>
                </a:ext>
              </a:extLst>
            </p:cNvPr>
            <p:cNvSpPr txBox="1"/>
            <p:nvPr/>
          </p:nvSpPr>
          <p:spPr>
            <a:xfrm>
              <a:off x="6553200" y="3276600"/>
              <a:ext cx="1447800" cy="584775"/>
            </a:xfrm>
            <a:prstGeom prst="rect">
              <a:avLst/>
            </a:prstGeom>
            <a:noFill/>
          </p:spPr>
          <p:txBody>
            <a:bodyPr wrap="square" rtlCol="0">
              <a:spAutoFit/>
            </a:bodyPr>
            <a:lstStyle/>
            <a:p>
              <a:r>
                <a:rPr lang="en-US" sz="1600" dirty="0">
                  <a:latin typeface="Gill Sans Light"/>
                </a:rPr>
                <a:t>Protection Boundary</a:t>
              </a:r>
            </a:p>
          </p:txBody>
        </p:sp>
      </p:grpSp>
      <p:pic>
        <p:nvPicPr>
          <p:cNvPr id="35" name="Picture 34">
            <a:extLst>
              <a:ext uri="{FF2B5EF4-FFF2-40B4-BE49-F238E27FC236}">
                <a16:creationId xmlns:a16="http://schemas.microsoft.com/office/drawing/2014/main" id="{24B984E5-2500-4631-A5D8-74ECB63F920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4220604" y="4597165"/>
            <a:ext cx="967786" cy="967786"/>
          </a:xfrm>
          <a:prstGeom prst="rect">
            <a:avLst/>
          </a:prstGeom>
        </p:spPr>
      </p:pic>
      <p:pic>
        <p:nvPicPr>
          <p:cNvPr id="36" name="Picture 35">
            <a:extLst>
              <a:ext uri="{FF2B5EF4-FFF2-40B4-BE49-F238E27FC236}">
                <a16:creationId xmlns:a16="http://schemas.microsoft.com/office/drawing/2014/main" id="{F05E90D5-68EB-458D-A2A0-1843C8D65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7004" y="4850149"/>
            <a:ext cx="1237948" cy="876300"/>
          </a:xfrm>
          <a:prstGeom prst="rect">
            <a:avLst/>
          </a:prstGeom>
        </p:spPr>
      </p:pic>
      <p:pic>
        <p:nvPicPr>
          <p:cNvPr id="37" name="Picture 36">
            <a:extLst>
              <a:ext uri="{FF2B5EF4-FFF2-40B4-BE49-F238E27FC236}">
                <a16:creationId xmlns:a16="http://schemas.microsoft.com/office/drawing/2014/main" id="{37C68F0A-8BC2-412B-8D79-B8178EA29E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73990" y="5603051"/>
            <a:ext cx="723900" cy="455315"/>
          </a:xfrm>
          <a:prstGeom prst="rect">
            <a:avLst/>
          </a:prstGeom>
        </p:spPr>
      </p:pic>
      <p:sp>
        <p:nvSpPr>
          <p:cNvPr id="38" name="TextBox 37">
            <a:extLst>
              <a:ext uri="{FF2B5EF4-FFF2-40B4-BE49-F238E27FC236}">
                <a16:creationId xmlns:a16="http://schemas.microsoft.com/office/drawing/2014/main" id="{FA1D82C4-E5D5-464F-820A-27D6D114EAC5}"/>
              </a:ext>
            </a:extLst>
          </p:cNvPr>
          <p:cNvSpPr txBox="1"/>
          <p:nvPr/>
        </p:nvSpPr>
        <p:spPr>
          <a:xfrm>
            <a:off x="4624108" y="4437899"/>
            <a:ext cx="1107996" cy="338554"/>
          </a:xfrm>
          <a:prstGeom prst="rect">
            <a:avLst/>
          </a:prstGeom>
          <a:noFill/>
        </p:spPr>
        <p:txBody>
          <a:bodyPr wrap="none" rtlCol="0">
            <a:spAutoFit/>
          </a:bodyPr>
          <a:lstStyle/>
          <a:p>
            <a:r>
              <a:rPr lang="en-US" sz="1600" dirty="0">
                <a:latin typeface="Gill Sans Light"/>
              </a:rPr>
              <a:t>Networks</a:t>
            </a:r>
          </a:p>
        </p:txBody>
      </p:sp>
      <p:sp>
        <p:nvSpPr>
          <p:cNvPr id="39" name="TextBox 38">
            <a:extLst>
              <a:ext uri="{FF2B5EF4-FFF2-40B4-BE49-F238E27FC236}">
                <a16:creationId xmlns:a16="http://schemas.microsoft.com/office/drawing/2014/main" id="{51954E79-7F89-4809-BD76-698021570D0D}"/>
              </a:ext>
            </a:extLst>
          </p:cNvPr>
          <p:cNvSpPr txBox="1"/>
          <p:nvPr/>
        </p:nvSpPr>
        <p:spPr>
          <a:xfrm>
            <a:off x="5943059" y="4412499"/>
            <a:ext cx="1027845" cy="338554"/>
          </a:xfrm>
          <a:prstGeom prst="rect">
            <a:avLst/>
          </a:prstGeom>
          <a:noFill/>
        </p:spPr>
        <p:txBody>
          <a:bodyPr wrap="none" rtlCol="0">
            <a:spAutoFit/>
          </a:bodyPr>
          <a:lstStyle/>
          <a:p>
            <a:r>
              <a:rPr lang="en-US" sz="1600" dirty="0">
                <a:latin typeface="Gill Sans Light"/>
              </a:rPr>
              <a:t>Displays</a:t>
            </a:r>
          </a:p>
        </p:txBody>
      </p:sp>
      <p:sp>
        <p:nvSpPr>
          <p:cNvPr id="40" name="TextBox 39">
            <a:extLst>
              <a:ext uri="{FF2B5EF4-FFF2-40B4-BE49-F238E27FC236}">
                <a16:creationId xmlns:a16="http://schemas.microsoft.com/office/drawing/2014/main" id="{31A4AEF2-4F69-48B6-90F5-74FD3AE60D36}"/>
              </a:ext>
            </a:extLst>
          </p:cNvPr>
          <p:cNvSpPr txBox="1"/>
          <p:nvPr/>
        </p:nvSpPr>
        <p:spPr>
          <a:xfrm>
            <a:off x="5111168" y="5614719"/>
            <a:ext cx="800219" cy="338554"/>
          </a:xfrm>
          <a:prstGeom prst="rect">
            <a:avLst/>
          </a:prstGeom>
          <a:noFill/>
        </p:spPr>
        <p:txBody>
          <a:bodyPr wrap="none" rtlCol="0">
            <a:spAutoFit/>
          </a:bodyPr>
          <a:lstStyle/>
          <a:p>
            <a:r>
              <a:rPr lang="en-US" sz="1600" dirty="0">
                <a:latin typeface="Gill Sans Light"/>
              </a:rPr>
              <a:t>Inputs</a:t>
            </a:r>
          </a:p>
        </p:txBody>
      </p:sp>
      <p:sp>
        <p:nvSpPr>
          <p:cNvPr id="53" name="TextBox 52">
            <a:extLst>
              <a:ext uri="{FF2B5EF4-FFF2-40B4-BE49-F238E27FC236}">
                <a16:creationId xmlns:a16="http://schemas.microsoft.com/office/drawing/2014/main" id="{9F717BDA-9465-43DF-B246-65C26E7F81A1}"/>
              </a:ext>
            </a:extLst>
          </p:cNvPr>
          <p:cNvSpPr txBox="1"/>
          <p:nvPr/>
        </p:nvSpPr>
        <p:spPr>
          <a:xfrm>
            <a:off x="3980765" y="1511262"/>
            <a:ext cx="1152880" cy="338554"/>
          </a:xfrm>
          <a:prstGeom prst="rect">
            <a:avLst/>
          </a:prstGeom>
          <a:solidFill>
            <a:schemeClr val="accent6"/>
          </a:solidFill>
          <a:ln>
            <a:solidFill>
              <a:schemeClr val="tx1"/>
            </a:solidFill>
          </a:ln>
        </p:spPr>
        <p:txBody>
          <a:bodyPr wrap="none" rtlCol="0">
            <a:spAutoFit/>
          </a:bodyPr>
          <a:lstStyle/>
          <a:p>
            <a:r>
              <a:rPr lang="en-US" sz="1600" i="1" dirty="0">
                <a:latin typeface="Gill Sans Light"/>
              </a:rPr>
              <a:t>Process 2</a:t>
            </a:r>
          </a:p>
        </p:txBody>
      </p:sp>
      <p:sp>
        <p:nvSpPr>
          <p:cNvPr id="54" name="TextBox 53">
            <a:extLst>
              <a:ext uri="{FF2B5EF4-FFF2-40B4-BE49-F238E27FC236}">
                <a16:creationId xmlns:a16="http://schemas.microsoft.com/office/drawing/2014/main" id="{49859802-B6D8-4A45-BDAA-80EF3A1B8AC6}"/>
              </a:ext>
            </a:extLst>
          </p:cNvPr>
          <p:cNvSpPr txBox="1"/>
          <p:nvPr/>
        </p:nvSpPr>
        <p:spPr>
          <a:xfrm>
            <a:off x="5337003" y="1511559"/>
            <a:ext cx="1152880" cy="338554"/>
          </a:xfrm>
          <a:prstGeom prst="rect">
            <a:avLst/>
          </a:prstGeom>
          <a:solidFill>
            <a:srgbClr val="C00000"/>
          </a:solidFill>
          <a:ln>
            <a:solidFill>
              <a:schemeClr val="tx1"/>
            </a:solidFill>
          </a:ln>
        </p:spPr>
        <p:txBody>
          <a:bodyPr wrap="none" rtlCol="0">
            <a:spAutoFit/>
          </a:bodyPr>
          <a:lstStyle/>
          <a:p>
            <a:r>
              <a:rPr lang="en-US" sz="1600" i="1" dirty="0">
                <a:latin typeface="Gill Sans Light"/>
              </a:rPr>
              <a:t>Process 3</a:t>
            </a:r>
          </a:p>
        </p:txBody>
      </p:sp>
      <p:sp>
        <p:nvSpPr>
          <p:cNvPr id="55" name="TextBox 54">
            <a:extLst>
              <a:ext uri="{FF2B5EF4-FFF2-40B4-BE49-F238E27FC236}">
                <a16:creationId xmlns:a16="http://schemas.microsoft.com/office/drawing/2014/main" id="{4AE921AD-3768-4905-8CD5-E6AB355C13CD}"/>
              </a:ext>
            </a:extLst>
          </p:cNvPr>
          <p:cNvSpPr txBox="1"/>
          <p:nvPr/>
        </p:nvSpPr>
        <p:spPr>
          <a:xfrm>
            <a:off x="7626791" y="2395091"/>
            <a:ext cx="4260408"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Gill Sans Light"/>
              </a:rPr>
              <a:t>OS provides common services in the form of I/O</a:t>
            </a:r>
          </a:p>
        </p:txBody>
      </p:sp>
      <p:grpSp>
        <p:nvGrpSpPr>
          <p:cNvPr id="41" name="Group 40">
            <a:extLst>
              <a:ext uri="{FF2B5EF4-FFF2-40B4-BE49-F238E27FC236}">
                <a16:creationId xmlns:a16="http://schemas.microsoft.com/office/drawing/2014/main" id="{59264C3C-1BB0-4A0E-A7E3-5AAEB4D94534}"/>
              </a:ext>
            </a:extLst>
          </p:cNvPr>
          <p:cNvGrpSpPr/>
          <p:nvPr/>
        </p:nvGrpSpPr>
        <p:grpSpPr>
          <a:xfrm>
            <a:off x="2756828" y="4251765"/>
            <a:ext cx="1371600" cy="1848422"/>
            <a:chOff x="3505200" y="4267200"/>
            <a:chExt cx="1371600" cy="2286000"/>
          </a:xfrm>
        </p:grpSpPr>
        <p:sp>
          <p:nvSpPr>
            <p:cNvPr id="42" name="Rectangle 41">
              <a:extLst>
                <a:ext uri="{FF2B5EF4-FFF2-40B4-BE49-F238E27FC236}">
                  <a16:creationId xmlns:a16="http://schemas.microsoft.com/office/drawing/2014/main" id="{DDB212D1-9299-41C2-9B1B-B4F39A4FDF5F}"/>
                </a:ext>
              </a:extLst>
            </p:cNvPr>
            <p:cNvSpPr/>
            <p:nvPr/>
          </p:nvSpPr>
          <p:spPr bwMode="auto">
            <a:xfrm>
              <a:off x="3810000" y="4267200"/>
              <a:ext cx="685800" cy="533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Gill Sans Light"/>
                </a:rPr>
                <a:t>Ctrlr</a:t>
              </a:r>
              <a:endParaRPr kumimoji="0" lang="en-US" sz="1600" b="0" i="0" u="none" strike="noStrike" cap="none" normalizeH="0" baseline="0" dirty="0">
                <a:ln>
                  <a:noFill/>
                </a:ln>
                <a:solidFill>
                  <a:schemeClr val="tx1"/>
                </a:solidFill>
                <a:effectLst/>
                <a:latin typeface="Gill Sans Light"/>
              </a:endParaRPr>
            </a:p>
          </p:txBody>
        </p:sp>
        <p:cxnSp>
          <p:nvCxnSpPr>
            <p:cNvPr id="43" name="Straight Arrow Connector 42">
              <a:extLst>
                <a:ext uri="{FF2B5EF4-FFF2-40B4-BE49-F238E27FC236}">
                  <a16:creationId xmlns:a16="http://schemas.microsoft.com/office/drawing/2014/main" id="{655DD045-D05D-45FF-B2FB-8B8DD928E4B8}"/>
                </a:ext>
              </a:extLst>
            </p:cNvPr>
            <p:cNvCxnSpPr/>
            <p:nvPr/>
          </p:nvCxnSpPr>
          <p:spPr bwMode="auto">
            <a:xfrm>
              <a:off x="4191000" y="4800600"/>
              <a:ext cx="0" cy="7620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4" name="Straight Arrow Connector 43">
              <a:extLst>
                <a:ext uri="{FF2B5EF4-FFF2-40B4-BE49-F238E27FC236}">
                  <a16:creationId xmlns:a16="http://schemas.microsoft.com/office/drawing/2014/main" id="{19E31743-3C12-4E63-B396-94897C50535B}"/>
                </a:ext>
              </a:extLst>
            </p:cNvPr>
            <p:cNvCxnSpPr/>
            <p:nvPr/>
          </p:nvCxnSpPr>
          <p:spPr bwMode="auto">
            <a:xfrm>
              <a:off x="4191000" y="50292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5" name="Straight Arrow Connector 44">
              <a:extLst>
                <a:ext uri="{FF2B5EF4-FFF2-40B4-BE49-F238E27FC236}">
                  <a16:creationId xmlns:a16="http://schemas.microsoft.com/office/drawing/2014/main" id="{7C39D10C-CEF4-4142-B046-FE30CAD1AE10}"/>
                </a:ext>
              </a:extLst>
            </p:cNvPr>
            <p:cNvCxnSpPr/>
            <p:nvPr/>
          </p:nvCxnSpPr>
          <p:spPr bwMode="auto">
            <a:xfrm>
              <a:off x="4191000" y="5334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6" name="Straight Arrow Connector 45">
              <a:extLst>
                <a:ext uri="{FF2B5EF4-FFF2-40B4-BE49-F238E27FC236}">
                  <a16:creationId xmlns:a16="http://schemas.microsoft.com/office/drawing/2014/main" id="{5464393B-A890-44C7-9CD8-0772A9EA9D73}"/>
                </a:ext>
              </a:extLst>
            </p:cNvPr>
            <p:cNvCxnSpPr/>
            <p:nvPr/>
          </p:nvCxnSpPr>
          <p:spPr bwMode="auto">
            <a:xfrm>
              <a:off x="3505200" y="5105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7" name="Rectangle 46">
              <a:extLst>
                <a:ext uri="{FF2B5EF4-FFF2-40B4-BE49-F238E27FC236}">
                  <a16:creationId xmlns:a16="http://schemas.microsoft.com/office/drawing/2014/main" id="{4047B4F1-BE00-4EC3-BD55-72D9311B27EE}"/>
                </a:ext>
              </a:extLst>
            </p:cNvPr>
            <p:cNvSpPr/>
            <p:nvPr/>
          </p:nvSpPr>
          <p:spPr bwMode="auto">
            <a:xfrm>
              <a:off x="3886200" y="5562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Gill Sans Light"/>
              </a:endParaRPr>
            </a:p>
          </p:txBody>
        </p:sp>
        <p:cxnSp>
          <p:nvCxnSpPr>
            <p:cNvPr id="48" name="Straight Arrow Connector 47">
              <a:extLst>
                <a:ext uri="{FF2B5EF4-FFF2-40B4-BE49-F238E27FC236}">
                  <a16:creationId xmlns:a16="http://schemas.microsoft.com/office/drawing/2014/main" id="{27F51095-FE36-46CF-AC63-0B06A595CBD5}"/>
                </a:ext>
              </a:extLst>
            </p:cNvPr>
            <p:cNvCxnSpPr/>
            <p:nvPr/>
          </p:nvCxnSpPr>
          <p:spPr bwMode="auto">
            <a:xfrm>
              <a:off x="4191000" y="5867400"/>
              <a:ext cx="0" cy="68580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49" name="Straight Arrow Connector 48">
              <a:extLst>
                <a:ext uri="{FF2B5EF4-FFF2-40B4-BE49-F238E27FC236}">
                  <a16:creationId xmlns:a16="http://schemas.microsoft.com/office/drawing/2014/main" id="{41B2320C-FD77-4624-A661-05D11C84E414}"/>
                </a:ext>
              </a:extLst>
            </p:cNvPr>
            <p:cNvCxnSpPr/>
            <p:nvPr/>
          </p:nvCxnSpPr>
          <p:spPr bwMode="auto">
            <a:xfrm>
              <a:off x="4191000" y="60960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cxnSp>
          <p:nvCxnSpPr>
            <p:cNvPr id="50" name="Straight Arrow Connector 49">
              <a:extLst>
                <a:ext uri="{FF2B5EF4-FFF2-40B4-BE49-F238E27FC236}">
                  <a16:creationId xmlns:a16="http://schemas.microsoft.com/office/drawing/2014/main" id="{DA97E38A-5EB2-44E8-986F-B27ED4288FEF}"/>
                </a:ext>
              </a:extLst>
            </p:cNvPr>
            <p:cNvCxnSpPr/>
            <p:nvPr/>
          </p:nvCxnSpPr>
          <p:spPr bwMode="auto">
            <a:xfrm>
              <a:off x="4191000" y="6248400"/>
              <a:ext cx="685800" cy="0"/>
            </a:xfrm>
            <a:prstGeom prst="straightConnector1">
              <a:avLst/>
            </a:prstGeom>
            <a:solidFill>
              <a:schemeClr val="accent1"/>
            </a:solidFill>
            <a:ln w="12700" cap="flat" cmpd="sng" algn="ctr">
              <a:solidFill>
                <a:schemeClr val="tx1"/>
              </a:solidFill>
              <a:prstDash val="solid"/>
              <a:round/>
              <a:headEnd type="arrow"/>
              <a:tailEnd type="arrow"/>
            </a:ln>
            <a:effectLst/>
          </p:spPr>
        </p:cxnSp>
      </p:grpSp>
      <p:cxnSp>
        <p:nvCxnSpPr>
          <p:cNvPr id="18" name="Connector: Curved 17">
            <a:extLst>
              <a:ext uri="{FF2B5EF4-FFF2-40B4-BE49-F238E27FC236}">
                <a16:creationId xmlns:a16="http://schemas.microsoft.com/office/drawing/2014/main" id="{2A0BE913-1429-436D-94C6-24052ACF92BB}"/>
              </a:ext>
            </a:extLst>
          </p:cNvPr>
          <p:cNvCxnSpPr>
            <a:cxnSpLocks/>
          </p:cNvCxnSpPr>
          <p:nvPr/>
        </p:nvCxnSpPr>
        <p:spPr>
          <a:xfrm flipV="1">
            <a:off x="2206487" y="3278952"/>
            <a:ext cx="2232991" cy="1835410"/>
          </a:xfrm>
          <a:prstGeom prst="curvedConnector3">
            <a:avLst>
              <a:gd name="adj1" fmla="val 50000"/>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4CEB136-A8E6-4A39-99A3-3D6865766D81}"/>
              </a:ext>
            </a:extLst>
          </p:cNvPr>
          <p:cNvCxnSpPr>
            <a:cxnSpLocks/>
            <a:stCxn id="35" idx="3"/>
          </p:cNvCxnSpPr>
          <p:nvPr/>
        </p:nvCxnSpPr>
        <p:spPr>
          <a:xfrm rot="10800000" flipH="1">
            <a:off x="4220604" y="3429000"/>
            <a:ext cx="218874" cy="1652058"/>
          </a:xfrm>
          <a:prstGeom prst="curvedConnector4">
            <a:avLst>
              <a:gd name="adj1" fmla="val -267921"/>
              <a:gd name="adj2" fmla="val 99539"/>
            </a:avLst>
          </a:prstGeom>
          <a:ln w="38100">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548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randombar(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randombar(horizontal)">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9E6E95A-32F0-4FC5-98AD-C0A3E3646830}"/>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0" name="Rectangle 59">
            <a:extLst>
              <a:ext uri="{FF2B5EF4-FFF2-40B4-BE49-F238E27FC236}">
                <a16:creationId xmlns:a16="http://schemas.microsoft.com/office/drawing/2014/main" id="{6F26E660-E4F1-4D2B-8C4C-A0912E6CDF41}"/>
              </a:ext>
            </a:extLst>
          </p:cNvPr>
          <p:cNvSpPr/>
          <p:nvPr/>
        </p:nvSpPr>
        <p:spPr>
          <a:xfrm>
            <a:off x="0" y="1860550"/>
            <a:ext cx="12192000" cy="46926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Look and Feel</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50" y="4470400"/>
            <a:ext cx="11118850"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14594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9753601"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spTree>
    <p:extLst>
      <p:ext uri="{BB962C8B-B14F-4D97-AF65-F5344CB8AC3E}">
        <p14:creationId xmlns:p14="http://schemas.microsoft.com/office/powerpoint/2010/main" val="1826653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fade">
                                      <p:cBhvr>
                                        <p:cTn id="9" dur="500"/>
                                        <p:tgtEl>
                                          <p:spTgt spid="77"/>
                                        </p:tgtEl>
                                      </p:cBhvr>
                                    </p:animEffect>
                                  </p:childTnLst>
                                </p:cTn>
                              </p:par>
                              <p:par>
                                <p:cTn id="10" presetID="42" presetClass="path" presetSubtype="0" fill="hold" grpId="1" nodeType="withEffect">
                                  <p:stCondLst>
                                    <p:cond delay="0"/>
                                  </p:stCondLst>
                                  <p:childTnLst>
                                    <p:animMotion origin="layout" path="M 1.66667E-6 2.22222E-6 L 1.66667E-6 0.25 " pathEditMode="relative" rAng="0" ptsTypes="AA">
                                      <p:cBhvr>
                                        <p:cTn id="11" dur="1000" spd="-100000" fill="hold"/>
                                        <p:tgtEl>
                                          <p:spTgt spid="7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B28B7DC6-C90F-4763-AA08-2CAC00AED63F}"/>
              </a:ext>
            </a:extLst>
          </p:cNvPr>
          <p:cNvSpPr/>
          <p:nvPr/>
        </p:nvSpPr>
        <p:spPr>
          <a:xfrm>
            <a:off x="419100" y="2710529"/>
            <a:ext cx="1417802" cy="149307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Light"/>
              </a:rPr>
              <a:t>Compiler</a:t>
            </a:r>
          </a:p>
        </p:txBody>
      </p:sp>
      <p:sp>
        <p:nvSpPr>
          <p:cNvPr id="61" name="Rectangle 60">
            <a:extLst>
              <a:ext uri="{FF2B5EF4-FFF2-40B4-BE49-F238E27FC236}">
                <a16:creationId xmlns:a16="http://schemas.microsoft.com/office/drawing/2014/main" id="{B9458287-0189-4911-ADC7-D7257087F921}"/>
              </a:ext>
            </a:extLst>
          </p:cNvPr>
          <p:cNvSpPr/>
          <p:nvPr/>
        </p:nvSpPr>
        <p:spPr>
          <a:xfrm>
            <a:off x="0" y="1860550"/>
            <a:ext cx="12192000" cy="4616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Light"/>
            </a:endParaRPr>
          </a:p>
        </p:txBody>
      </p:sp>
      <p:sp>
        <p:nvSpPr>
          <p:cNvPr id="2" name="Title 1">
            <a:extLst>
              <a:ext uri="{FF2B5EF4-FFF2-40B4-BE49-F238E27FC236}">
                <a16:creationId xmlns:a16="http://schemas.microsoft.com/office/drawing/2014/main" id="{2735C77F-660A-43A3-8126-43A0F77E49F3}"/>
              </a:ext>
            </a:extLst>
          </p:cNvPr>
          <p:cNvSpPr>
            <a:spLocks noGrp="1"/>
          </p:cNvSpPr>
          <p:nvPr>
            <p:ph type="title"/>
          </p:nvPr>
        </p:nvSpPr>
        <p:spPr/>
        <p:txBody>
          <a:bodyPr/>
          <a:lstStyle/>
          <a:p>
            <a:r>
              <a:rPr lang="en-US" dirty="0"/>
              <a:t>OS Basics: Background Management</a:t>
            </a:r>
          </a:p>
        </p:txBody>
      </p:sp>
      <p:sp>
        <p:nvSpPr>
          <p:cNvPr id="6" name="Rectangle 5">
            <a:extLst>
              <a:ext uri="{FF2B5EF4-FFF2-40B4-BE49-F238E27FC236}">
                <a16:creationId xmlns:a16="http://schemas.microsoft.com/office/drawing/2014/main" id="{73193DD4-304A-4B76-81C9-FBF787FE779B}"/>
              </a:ext>
            </a:extLst>
          </p:cNvPr>
          <p:cNvSpPr/>
          <p:nvPr/>
        </p:nvSpPr>
        <p:spPr bwMode="auto">
          <a:xfrm>
            <a:off x="654049" y="4470400"/>
            <a:ext cx="11458437" cy="1689099"/>
          </a:xfrm>
          <a:prstGeom prst="rect">
            <a:avLst/>
          </a:prstGeom>
          <a:pattFill prst="horzBrick">
            <a:fgClr>
              <a:schemeClr val="bg2">
                <a:lumMod val="40000"/>
                <a:lumOff val="60000"/>
              </a:schemeClr>
            </a:fgClr>
            <a:bgClr>
              <a:prstClr val="white"/>
            </a:bgClr>
          </a:patt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Gill Sans Light"/>
            </a:endParaRPr>
          </a:p>
        </p:txBody>
      </p:sp>
      <p:sp>
        <p:nvSpPr>
          <p:cNvPr id="8" name="Rounded Rectangle 6">
            <a:extLst>
              <a:ext uri="{FF2B5EF4-FFF2-40B4-BE49-F238E27FC236}">
                <a16:creationId xmlns:a16="http://schemas.microsoft.com/office/drawing/2014/main" id="{EA9B6AFF-D750-4502-865E-E3737510EED0}"/>
              </a:ext>
            </a:extLst>
          </p:cNvPr>
          <p:cNvSpPr/>
          <p:nvPr/>
        </p:nvSpPr>
        <p:spPr bwMode="auto">
          <a:xfrm>
            <a:off x="2201858" y="4618038"/>
            <a:ext cx="1728792" cy="838200"/>
          </a:xfrm>
          <a:prstGeom prst="roundRect">
            <a:avLst/>
          </a:prstGeom>
          <a:solidFill>
            <a:schemeClr val="accent1">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Processor</a:t>
            </a:r>
            <a:endParaRPr kumimoji="0" lang="en-US" sz="1400" b="0" i="0" u="none" strike="noStrike" cap="none" normalizeH="0" baseline="0" dirty="0">
              <a:ln>
                <a:noFill/>
              </a:ln>
              <a:solidFill>
                <a:schemeClr val="tx1"/>
              </a:solidFill>
              <a:effectLst/>
              <a:latin typeface="Gill Sans Light"/>
            </a:endParaRPr>
          </a:p>
        </p:txBody>
      </p:sp>
      <p:sp>
        <p:nvSpPr>
          <p:cNvPr id="9" name="Rectangle 8">
            <a:extLst>
              <a:ext uri="{FF2B5EF4-FFF2-40B4-BE49-F238E27FC236}">
                <a16:creationId xmlns:a16="http://schemas.microsoft.com/office/drawing/2014/main" id="{85025C03-FC2A-4CCF-8684-4F37D94D3763}"/>
              </a:ext>
            </a:extLst>
          </p:cNvPr>
          <p:cNvSpPr/>
          <p:nvPr/>
        </p:nvSpPr>
        <p:spPr bwMode="auto">
          <a:xfrm>
            <a:off x="5009666" y="4664869"/>
            <a:ext cx="1760608" cy="973138"/>
          </a:xfrm>
          <a:prstGeom prst="rect">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Gill Sans Light"/>
              </a:rPr>
              <a:t>Memory</a:t>
            </a:r>
          </a:p>
        </p:txBody>
      </p:sp>
      <p:grpSp>
        <p:nvGrpSpPr>
          <p:cNvPr id="10" name="Group 9">
            <a:extLst>
              <a:ext uri="{FF2B5EF4-FFF2-40B4-BE49-F238E27FC236}">
                <a16:creationId xmlns:a16="http://schemas.microsoft.com/office/drawing/2014/main" id="{4C2174B6-519D-44F7-A8CB-C9D9304FB602}"/>
              </a:ext>
            </a:extLst>
          </p:cNvPr>
          <p:cNvGrpSpPr/>
          <p:nvPr/>
        </p:nvGrpSpPr>
        <p:grpSpPr>
          <a:xfrm>
            <a:off x="3244850" y="5075238"/>
            <a:ext cx="533400" cy="304800"/>
            <a:chOff x="3124200" y="3657600"/>
            <a:chExt cx="533400" cy="304800"/>
          </a:xfrm>
        </p:grpSpPr>
        <p:sp>
          <p:nvSpPr>
            <p:cNvPr id="11" name="Rectangle 10">
              <a:extLst>
                <a:ext uri="{FF2B5EF4-FFF2-40B4-BE49-F238E27FC236}">
                  <a16:creationId xmlns:a16="http://schemas.microsoft.com/office/drawing/2014/main" id="{EFBA6894-B008-4F1D-B22C-730173B3DFD4}"/>
                </a:ext>
              </a:extLst>
            </p:cNvPr>
            <p:cNvSpPr/>
            <p:nvPr/>
          </p:nvSpPr>
          <p:spPr bwMode="auto">
            <a:xfrm>
              <a:off x="3124200" y="3657600"/>
              <a:ext cx="533400" cy="304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2" name="Rectangle 11">
              <a:extLst>
                <a:ext uri="{FF2B5EF4-FFF2-40B4-BE49-F238E27FC236}">
                  <a16:creationId xmlns:a16="http://schemas.microsoft.com/office/drawing/2014/main" id="{F6B854A3-399D-4E47-BB10-B204E22F6207}"/>
                </a:ext>
              </a:extLst>
            </p:cNvPr>
            <p:cNvSpPr/>
            <p:nvPr/>
          </p:nvSpPr>
          <p:spPr bwMode="auto">
            <a:xfrm>
              <a:off x="3124200" y="3733800"/>
              <a:ext cx="533400" cy="1524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sp>
        <p:nvSpPr>
          <p:cNvPr id="15" name="Rectangle 14">
            <a:extLst>
              <a:ext uri="{FF2B5EF4-FFF2-40B4-BE49-F238E27FC236}">
                <a16:creationId xmlns:a16="http://schemas.microsoft.com/office/drawing/2014/main" id="{5590399D-D2AD-4FCF-BFD2-DB8D8F919509}"/>
              </a:ext>
            </a:extLst>
          </p:cNvPr>
          <p:cNvSpPr/>
          <p:nvPr/>
        </p:nvSpPr>
        <p:spPr bwMode="auto">
          <a:xfrm>
            <a:off x="5433151" y="5013315"/>
            <a:ext cx="609600" cy="381000"/>
          </a:xfrm>
          <a:prstGeom prst="rect">
            <a:avLst/>
          </a:prstGeom>
          <a:solidFill>
            <a:srgbClr val="FBBA0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6" name="Rectangle 15">
            <a:extLst>
              <a:ext uri="{FF2B5EF4-FFF2-40B4-BE49-F238E27FC236}">
                <a16:creationId xmlns:a16="http://schemas.microsoft.com/office/drawing/2014/main" id="{7114092D-E1CB-4952-8CAA-BD6429870DAC}"/>
              </a:ext>
            </a:extLst>
          </p:cNvPr>
          <p:cNvSpPr/>
          <p:nvPr/>
        </p:nvSpPr>
        <p:spPr bwMode="auto">
          <a:xfrm>
            <a:off x="5302250" y="5104607"/>
            <a:ext cx="609600" cy="381000"/>
          </a:xfrm>
          <a:prstGeom prst="rect">
            <a:avLst/>
          </a:prstGeom>
          <a:solidFill>
            <a:srgbClr val="CC333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13" name="Rectangle 12">
            <a:extLst>
              <a:ext uri="{FF2B5EF4-FFF2-40B4-BE49-F238E27FC236}">
                <a16:creationId xmlns:a16="http://schemas.microsoft.com/office/drawing/2014/main" id="{4A1809EB-73C2-4CF6-B753-8F1B20E63381}"/>
              </a:ext>
            </a:extLst>
          </p:cNvPr>
          <p:cNvSpPr/>
          <p:nvPr/>
        </p:nvSpPr>
        <p:spPr bwMode="auto">
          <a:xfrm>
            <a:off x="5171349" y="5188015"/>
            <a:ext cx="609600" cy="396832"/>
          </a:xfrm>
          <a:prstGeom prst="rect">
            <a:avLst/>
          </a:prstGeom>
          <a:solidFill>
            <a:schemeClr val="accent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grpSp>
        <p:nvGrpSpPr>
          <p:cNvPr id="19" name="Group 18">
            <a:extLst>
              <a:ext uri="{FF2B5EF4-FFF2-40B4-BE49-F238E27FC236}">
                <a16:creationId xmlns:a16="http://schemas.microsoft.com/office/drawing/2014/main" id="{E3801482-024B-4578-81D6-B8D5101ACF77}"/>
              </a:ext>
            </a:extLst>
          </p:cNvPr>
          <p:cNvGrpSpPr/>
          <p:nvPr/>
        </p:nvGrpSpPr>
        <p:grpSpPr>
          <a:xfrm>
            <a:off x="4432116" y="4603105"/>
            <a:ext cx="712053" cy="710043"/>
            <a:chOff x="4121335" y="2654300"/>
            <a:chExt cx="712053" cy="828477"/>
          </a:xfrm>
        </p:grpSpPr>
        <p:sp>
          <p:nvSpPr>
            <p:cNvPr id="20" name="Rectangle 19">
              <a:extLst>
                <a:ext uri="{FF2B5EF4-FFF2-40B4-BE49-F238E27FC236}">
                  <a16:creationId xmlns:a16="http://schemas.microsoft.com/office/drawing/2014/main" id="{5E4894ED-F264-49FF-B7AB-BA4E6C68158A}"/>
                </a:ext>
              </a:extLst>
            </p:cNvPr>
            <p:cNvSpPr/>
            <p:nvPr/>
          </p:nvSpPr>
          <p:spPr bwMode="auto">
            <a:xfrm>
              <a:off x="4178300" y="2720777"/>
              <a:ext cx="609598" cy="762000"/>
            </a:xfrm>
            <a:prstGeom prst="rect">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Gill Sans Light"/>
              </a:endParaRPr>
            </a:p>
          </p:txBody>
        </p:sp>
        <p:sp>
          <p:nvSpPr>
            <p:cNvPr id="21" name="TextBox 20">
              <a:extLst>
                <a:ext uri="{FF2B5EF4-FFF2-40B4-BE49-F238E27FC236}">
                  <a16:creationId xmlns:a16="http://schemas.microsoft.com/office/drawing/2014/main" id="{C80A16C0-CBEC-4DD9-AD38-2EB7C3ECDF3A}"/>
                </a:ext>
              </a:extLst>
            </p:cNvPr>
            <p:cNvSpPr txBox="1"/>
            <p:nvPr/>
          </p:nvSpPr>
          <p:spPr>
            <a:xfrm>
              <a:off x="4121335" y="2654300"/>
              <a:ext cx="712053" cy="610492"/>
            </a:xfrm>
            <a:prstGeom prst="rect">
              <a:avLst/>
            </a:prstGeom>
            <a:noFill/>
          </p:spPr>
          <p:txBody>
            <a:bodyPr wrap="none" rtlCol="0">
              <a:spAutoFit/>
            </a:bodyPr>
            <a:lstStyle/>
            <a:p>
              <a:pPr algn="ctr"/>
              <a:r>
                <a:rPr lang="en-US" sz="1400" dirty="0" err="1">
                  <a:latin typeface="Gill Sans Light"/>
                </a:rPr>
                <a:t>PgTbl</a:t>
              </a:r>
              <a:endParaRPr lang="en-US" sz="1400" dirty="0">
                <a:latin typeface="Gill Sans Light"/>
              </a:endParaRPr>
            </a:p>
            <a:p>
              <a:pPr algn="ctr"/>
              <a:r>
                <a:rPr lang="en-US" sz="1400" dirty="0">
                  <a:latin typeface="Gill Sans Light"/>
                </a:rPr>
                <a:t>&amp; TLB</a:t>
              </a:r>
            </a:p>
          </p:txBody>
        </p:sp>
      </p:grpSp>
      <p:cxnSp>
        <p:nvCxnSpPr>
          <p:cNvPr id="22" name="Straight Arrow Connector 21">
            <a:extLst>
              <a:ext uri="{FF2B5EF4-FFF2-40B4-BE49-F238E27FC236}">
                <a16:creationId xmlns:a16="http://schemas.microsoft.com/office/drawing/2014/main" id="{52D33204-BC10-46FF-B132-F33C746DE9B8}"/>
              </a:ext>
            </a:extLst>
          </p:cNvPr>
          <p:cNvCxnSpPr>
            <a:cxnSpLocks/>
          </p:cNvCxnSpPr>
          <p:nvPr/>
        </p:nvCxnSpPr>
        <p:spPr bwMode="auto">
          <a:xfrm flipV="1">
            <a:off x="3930650" y="5232303"/>
            <a:ext cx="1273102" cy="2471"/>
          </a:xfrm>
          <a:prstGeom prst="straightConnector1">
            <a:avLst/>
          </a:prstGeom>
          <a:solidFill>
            <a:schemeClr val="accent1"/>
          </a:solidFill>
          <a:ln w="57150" cap="flat" cmpd="sng" algn="ctr">
            <a:solidFill>
              <a:schemeClr val="tx1"/>
            </a:solidFill>
            <a:prstDash val="solid"/>
            <a:round/>
            <a:headEnd type="triangle" w="med" len="med"/>
            <a:tailEnd type="triangle"/>
          </a:ln>
          <a:effectLst/>
        </p:spPr>
      </p:cxnSp>
      <p:cxnSp>
        <p:nvCxnSpPr>
          <p:cNvPr id="17" name="Curved Connector 54">
            <a:extLst>
              <a:ext uri="{FF2B5EF4-FFF2-40B4-BE49-F238E27FC236}">
                <a16:creationId xmlns:a16="http://schemas.microsoft.com/office/drawing/2014/main" id="{1C7D6572-FBEF-45D3-B9EB-4A6924279104}"/>
              </a:ext>
            </a:extLst>
          </p:cNvPr>
          <p:cNvCxnSpPr>
            <a:cxnSpLocks/>
          </p:cNvCxnSpPr>
          <p:nvPr/>
        </p:nvCxnSpPr>
        <p:spPr bwMode="auto">
          <a:xfrm>
            <a:off x="3600451" y="5265655"/>
            <a:ext cx="1775551" cy="217481"/>
          </a:xfrm>
          <a:prstGeom prst="curvedConnector3">
            <a:avLst>
              <a:gd name="adj1" fmla="val 23535"/>
            </a:avLst>
          </a:prstGeom>
          <a:solidFill>
            <a:schemeClr val="accent1"/>
          </a:solidFill>
          <a:ln w="22225" cap="flat" cmpd="sng" algn="ctr">
            <a:solidFill>
              <a:schemeClr val="tx1"/>
            </a:solidFill>
            <a:prstDash val="solid"/>
            <a:round/>
            <a:headEnd type="triangle" w="sm" len="sm"/>
            <a:tailEnd type="triangle"/>
          </a:ln>
          <a:effectLst/>
        </p:spPr>
      </p:cxnSp>
      <p:sp>
        <p:nvSpPr>
          <p:cNvPr id="26" name="Can 38">
            <a:extLst>
              <a:ext uri="{FF2B5EF4-FFF2-40B4-BE49-F238E27FC236}">
                <a16:creationId xmlns:a16="http://schemas.microsoft.com/office/drawing/2014/main" id="{2D66A6BA-E078-4243-A542-4EDF0004EFC1}"/>
              </a:ext>
            </a:extLst>
          </p:cNvPr>
          <p:cNvSpPr/>
          <p:nvPr/>
        </p:nvSpPr>
        <p:spPr bwMode="auto">
          <a:xfrm>
            <a:off x="6978098" y="4601091"/>
            <a:ext cx="977900" cy="973138"/>
          </a:xfrm>
          <a:prstGeom prst="can">
            <a:avLst/>
          </a:prstGeom>
          <a:solidFill>
            <a:srgbClr val="5AAEFF"/>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a:latin typeface="Gill Sans Light"/>
              </a:rPr>
              <a:t>Storage</a:t>
            </a:r>
            <a:endParaRPr kumimoji="0" lang="en-US" sz="1600" b="0" i="0" u="none" strike="noStrike" cap="none" normalizeH="0" baseline="0" dirty="0">
              <a:ln>
                <a:noFill/>
              </a:ln>
              <a:solidFill>
                <a:schemeClr val="tx1"/>
              </a:solidFill>
              <a:effectLst/>
              <a:latin typeface="Gill Sans Light"/>
            </a:endParaRPr>
          </a:p>
        </p:txBody>
      </p:sp>
      <p:pic>
        <p:nvPicPr>
          <p:cNvPr id="27" name="Picture 26">
            <a:extLst>
              <a:ext uri="{FF2B5EF4-FFF2-40B4-BE49-F238E27FC236}">
                <a16:creationId xmlns:a16="http://schemas.microsoft.com/office/drawing/2014/main" id="{57205715-3232-4739-82EE-E1D9E0C153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8302804" y="4559299"/>
            <a:ext cx="1270482" cy="1270482"/>
          </a:xfrm>
          <a:prstGeom prst="rect">
            <a:avLst/>
          </a:prstGeom>
        </p:spPr>
      </p:pic>
      <p:pic>
        <p:nvPicPr>
          <p:cNvPr id="29" name="Picture 28">
            <a:extLst>
              <a:ext uri="{FF2B5EF4-FFF2-40B4-BE49-F238E27FC236}">
                <a16:creationId xmlns:a16="http://schemas.microsoft.com/office/drawing/2014/main" id="{239646AE-0FBB-41A0-BB69-3C54B9834A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83123" y="4996701"/>
            <a:ext cx="759904" cy="537908"/>
          </a:xfrm>
          <a:prstGeom prst="rect">
            <a:avLst/>
          </a:prstGeom>
        </p:spPr>
      </p:pic>
      <p:sp>
        <p:nvSpPr>
          <p:cNvPr id="31" name="TextBox 30">
            <a:extLst>
              <a:ext uri="{FF2B5EF4-FFF2-40B4-BE49-F238E27FC236}">
                <a16:creationId xmlns:a16="http://schemas.microsoft.com/office/drawing/2014/main" id="{A8A63F55-8F57-4FCF-A466-B7ABFA7D293F}"/>
              </a:ext>
            </a:extLst>
          </p:cNvPr>
          <p:cNvSpPr txBox="1"/>
          <p:nvPr/>
        </p:nvSpPr>
        <p:spPr>
          <a:xfrm>
            <a:off x="8315784" y="4518076"/>
            <a:ext cx="1107996" cy="338554"/>
          </a:xfrm>
          <a:prstGeom prst="rect">
            <a:avLst/>
          </a:prstGeom>
          <a:noFill/>
        </p:spPr>
        <p:txBody>
          <a:bodyPr wrap="none" rtlCol="0">
            <a:spAutoFit/>
          </a:bodyPr>
          <a:lstStyle/>
          <a:p>
            <a:pPr algn="ctr"/>
            <a:r>
              <a:rPr lang="en-US" sz="1600" dirty="0">
                <a:latin typeface="Gill Sans Light"/>
              </a:rPr>
              <a:t>Networks</a:t>
            </a:r>
          </a:p>
        </p:txBody>
      </p:sp>
      <p:sp>
        <p:nvSpPr>
          <p:cNvPr id="32" name="TextBox 31">
            <a:extLst>
              <a:ext uri="{FF2B5EF4-FFF2-40B4-BE49-F238E27FC236}">
                <a16:creationId xmlns:a16="http://schemas.microsoft.com/office/drawing/2014/main" id="{B1E08F74-D518-422B-926E-1DC4B2DBA85E}"/>
              </a:ext>
            </a:extLst>
          </p:cNvPr>
          <p:cNvSpPr txBox="1"/>
          <p:nvPr/>
        </p:nvSpPr>
        <p:spPr>
          <a:xfrm>
            <a:off x="9781559" y="4524416"/>
            <a:ext cx="1027845" cy="338554"/>
          </a:xfrm>
          <a:prstGeom prst="rect">
            <a:avLst/>
          </a:prstGeom>
          <a:noFill/>
        </p:spPr>
        <p:txBody>
          <a:bodyPr wrap="none" rtlCol="0">
            <a:spAutoFit/>
          </a:bodyPr>
          <a:lstStyle/>
          <a:p>
            <a:pPr algn="ctr"/>
            <a:r>
              <a:rPr lang="en-US" sz="1600" dirty="0">
                <a:latin typeface="Gill Sans Light"/>
              </a:rPr>
              <a:t>Displays</a:t>
            </a:r>
          </a:p>
        </p:txBody>
      </p:sp>
      <p:sp>
        <p:nvSpPr>
          <p:cNvPr id="34" name="TextBox 33">
            <a:extLst>
              <a:ext uri="{FF2B5EF4-FFF2-40B4-BE49-F238E27FC236}">
                <a16:creationId xmlns:a16="http://schemas.microsoft.com/office/drawing/2014/main" id="{5A2B64A6-5DE4-40BC-B41E-052C2DBBB4E8}"/>
              </a:ext>
            </a:extLst>
          </p:cNvPr>
          <p:cNvSpPr txBox="1"/>
          <p:nvPr/>
        </p:nvSpPr>
        <p:spPr>
          <a:xfrm>
            <a:off x="631271" y="4919941"/>
            <a:ext cx="1353256" cy="400110"/>
          </a:xfrm>
          <a:prstGeom prst="rect">
            <a:avLst/>
          </a:prstGeom>
          <a:noFill/>
        </p:spPr>
        <p:txBody>
          <a:bodyPr wrap="none" rtlCol="0">
            <a:spAutoFit/>
          </a:bodyPr>
          <a:lstStyle/>
          <a:p>
            <a:r>
              <a:rPr lang="en-US" sz="2000" dirty="0">
                <a:latin typeface="Gill Sans Light"/>
              </a:rPr>
              <a:t>Hardware</a:t>
            </a:r>
          </a:p>
        </p:txBody>
      </p:sp>
      <p:cxnSp>
        <p:nvCxnSpPr>
          <p:cNvPr id="39" name="Straight Arrow Connector 38">
            <a:extLst>
              <a:ext uri="{FF2B5EF4-FFF2-40B4-BE49-F238E27FC236}">
                <a16:creationId xmlns:a16="http://schemas.microsoft.com/office/drawing/2014/main" id="{44B237A5-A629-47CA-A0F4-6D264547B1E9}"/>
              </a:ext>
            </a:extLst>
          </p:cNvPr>
          <p:cNvCxnSpPr>
            <a:cxnSpLocks/>
            <a:endCxn id="26" idx="3"/>
          </p:cNvCxnSpPr>
          <p:nvPr/>
        </p:nvCxnSpPr>
        <p:spPr>
          <a:xfrm flipV="1">
            <a:off x="7467048" y="5574229"/>
            <a:ext cx="0" cy="331271"/>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C006469-8BAB-4F3E-A8D9-EB19E5DDCFD3}"/>
              </a:ext>
            </a:extLst>
          </p:cNvPr>
          <p:cNvCxnSpPr>
            <a:cxnSpLocks/>
          </p:cNvCxnSpPr>
          <p:nvPr/>
        </p:nvCxnSpPr>
        <p:spPr>
          <a:xfrm flipV="1">
            <a:off x="8891831" y="5584848"/>
            <a:ext cx="0" cy="320652"/>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0CF464-6799-4EF1-A173-649974B69470}"/>
              </a:ext>
            </a:extLst>
          </p:cNvPr>
          <p:cNvCxnSpPr>
            <a:cxnSpLocks/>
          </p:cNvCxnSpPr>
          <p:nvPr/>
        </p:nvCxnSpPr>
        <p:spPr>
          <a:xfrm flipV="1">
            <a:off x="4308999" y="5234774"/>
            <a:ext cx="0" cy="67072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83152D4-216C-49CA-89B6-BF4FD78B32A1}"/>
              </a:ext>
            </a:extLst>
          </p:cNvPr>
          <p:cNvCxnSpPr>
            <a:cxnSpLocks/>
          </p:cNvCxnSpPr>
          <p:nvPr/>
        </p:nvCxnSpPr>
        <p:spPr>
          <a:xfrm flipV="1">
            <a:off x="10241074"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77FE5F6-6698-44C8-949A-3B1FFA12825F}"/>
              </a:ext>
            </a:extLst>
          </p:cNvPr>
          <p:cNvCxnSpPr>
            <a:cxnSpLocks/>
            <a:endCxn id="56" idx="1"/>
          </p:cNvCxnSpPr>
          <p:nvPr/>
        </p:nvCxnSpPr>
        <p:spPr>
          <a:xfrm>
            <a:off x="4105518" y="5911715"/>
            <a:ext cx="1091231"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182EB5C-4F86-416A-B81D-EA223AEB393C}"/>
              </a:ext>
            </a:extLst>
          </p:cNvPr>
          <p:cNvSpPr/>
          <p:nvPr/>
        </p:nvSpPr>
        <p:spPr bwMode="auto">
          <a:xfrm>
            <a:off x="5196749" y="5765133"/>
            <a:ext cx="1044306" cy="293164"/>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Gill Sans Light"/>
              </a:rPr>
              <a:t>I/O </a:t>
            </a:r>
            <a:r>
              <a:rPr kumimoji="0" lang="en-US" sz="1400" b="0" i="0" u="none" strike="noStrike" cap="none" normalizeH="0" baseline="0" dirty="0" err="1">
                <a:ln>
                  <a:noFill/>
                </a:ln>
                <a:solidFill>
                  <a:schemeClr val="tx1"/>
                </a:solidFill>
                <a:effectLst/>
                <a:latin typeface="Gill Sans Light"/>
              </a:rPr>
              <a:t>Ctrlr</a:t>
            </a:r>
            <a:endParaRPr kumimoji="0" lang="en-US" sz="1400" b="0" i="0" u="none" strike="noStrike" cap="none" normalizeH="0" baseline="0" dirty="0">
              <a:ln>
                <a:noFill/>
              </a:ln>
              <a:solidFill>
                <a:schemeClr val="tx1"/>
              </a:solidFill>
              <a:effectLst/>
              <a:latin typeface="Gill Sans Light"/>
            </a:endParaRPr>
          </a:p>
        </p:txBody>
      </p:sp>
      <p:cxnSp>
        <p:nvCxnSpPr>
          <p:cNvPr id="59" name="Straight Arrow Connector 58">
            <a:extLst>
              <a:ext uri="{FF2B5EF4-FFF2-40B4-BE49-F238E27FC236}">
                <a16:creationId xmlns:a16="http://schemas.microsoft.com/office/drawing/2014/main" id="{7CEF80FD-C99C-4106-86FD-C44623EF6D66}"/>
              </a:ext>
            </a:extLst>
          </p:cNvPr>
          <p:cNvCxnSpPr>
            <a:cxnSpLocks/>
            <a:stCxn id="56" idx="3"/>
          </p:cNvCxnSpPr>
          <p:nvPr/>
        </p:nvCxnSpPr>
        <p:spPr>
          <a:xfrm flipV="1">
            <a:off x="6241055" y="5905500"/>
            <a:ext cx="5666023" cy="6215"/>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C42E879-B352-4CB0-9045-9528A742E94C}"/>
              </a:ext>
            </a:extLst>
          </p:cNvPr>
          <p:cNvSpPr txBox="1"/>
          <p:nvPr/>
        </p:nvSpPr>
        <p:spPr>
          <a:xfrm>
            <a:off x="861699" y="4314038"/>
            <a:ext cx="1494531"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ISA</a:t>
            </a:r>
          </a:p>
        </p:txBody>
      </p:sp>
      <p:sp>
        <p:nvSpPr>
          <p:cNvPr id="63" name="Rectangle 62">
            <a:extLst>
              <a:ext uri="{FF2B5EF4-FFF2-40B4-BE49-F238E27FC236}">
                <a16:creationId xmlns:a16="http://schemas.microsoft.com/office/drawing/2014/main" id="{CA91FAA7-997F-463D-B0E7-ECB8FF4BD25C}"/>
              </a:ext>
            </a:extLst>
          </p:cNvPr>
          <p:cNvSpPr/>
          <p:nvPr/>
        </p:nvSpPr>
        <p:spPr>
          <a:xfrm>
            <a:off x="1955800" y="3595554"/>
            <a:ext cx="10103676" cy="9368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Light"/>
              </a:rPr>
              <a:t>Operating System</a:t>
            </a:r>
          </a:p>
        </p:txBody>
      </p:sp>
      <p:sp>
        <p:nvSpPr>
          <p:cNvPr id="80" name="Rectangle 79">
            <a:extLst>
              <a:ext uri="{FF2B5EF4-FFF2-40B4-BE49-F238E27FC236}">
                <a16:creationId xmlns:a16="http://schemas.microsoft.com/office/drawing/2014/main" id="{4838629E-2E3E-4207-99FE-90E9B77B1C43}"/>
              </a:ext>
            </a:extLst>
          </p:cNvPr>
          <p:cNvSpPr/>
          <p:nvPr/>
        </p:nvSpPr>
        <p:spPr>
          <a:xfrm>
            <a:off x="2201858" y="2710529"/>
            <a:ext cx="9436099" cy="936847"/>
          </a:xfrm>
          <a:prstGeom prst="rect">
            <a:avLst/>
          </a:prstGeom>
          <a:solidFill>
            <a:srgbClr val="9E7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Gill Sans Light"/>
              </a:rPr>
              <a:t>Process: Execution environment with restricted rights provided by OS</a:t>
            </a:r>
          </a:p>
          <a:p>
            <a:pPr algn="ctr"/>
            <a:endParaRPr lang="en-US" sz="1200" dirty="0">
              <a:solidFill>
                <a:schemeClr val="tx1"/>
              </a:solidFill>
              <a:latin typeface="Gill Sans Light"/>
            </a:endParaRPr>
          </a:p>
        </p:txBody>
      </p:sp>
      <p:sp>
        <p:nvSpPr>
          <p:cNvPr id="73" name="Rectangle 72">
            <a:extLst>
              <a:ext uri="{FF2B5EF4-FFF2-40B4-BE49-F238E27FC236}">
                <a16:creationId xmlns:a16="http://schemas.microsoft.com/office/drawing/2014/main" id="{1F630E64-216C-4D30-9C27-5AEDDDA28456}"/>
              </a:ext>
            </a:extLst>
          </p:cNvPr>
          <p:cNvSpPr/>
          <p:nvPr/>
        </p:nvSpPr>
        <p:spPr bwMode="auto">
          <a:xfrm>
            <a:off x="6098451" y="5075238"/>
            <a:ext cx="631346" cy="480009"/>
          </a:xfrm>
          <a:prstGeom prst="rect">
            <a:avLst/>
          </a:prstGeom>
          <a:solidFill>
            <a:schemeClr val="bg2">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Gill Sans Light"/>
              </a:rPr>
              <a:t>OS Mem</a:t>
            </a:r>
          </a:p>
        </p:txBody>
      </p:sp>
      <p:sp>
        <p:nvSpPr>
          <p:cNvPr id="81" name="Rectangle: Folded Corner 80">
            <a:extLst>
              <a:ext uri="{FF2B5EF4-FFF2-40B4-BE49-F238E27FC236}">
                <a16:creationId xmlns:a16="http://schemas.microsoft.com/office/drawing/2014/main" id="{19183BC7-FF86-4959-8312-523AE576C3AF}"/>
              </a:ext>
            </a:extLst>
          </p:cNvPr>
          <p:cNvSpPr/>
          <p:nvPr/>
        </p:nvSpPr>
        <p:spPr>
          <a:xfrm>
            <a:off x="5533299" y="1372394"/>
            <a:ext cx="2014336" cy="1471720"/>
          </a:xfrm>
          <a:prstGeom prst="foldedCorner">
            <a:avLst>
              <a:gd name="adj" fmla="val 21333"/>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latin typeface="Gill Sans Light"/>
              </a:rPr>
              <a:t>Compiled</a:t>
            </a:r>
          </a:p>
          <a:p>
            <a:pPr algn="ctr"/>
            <a:r>
              <a:rPr lang="en-US" sz="2000" dirty="0">
                <a:solidFill>
                  <a:schemeClr val="tx1"/>
                </a:solidFill>
                <a:latin typeface="Gill Sans Light"/>
              </a:rPr>
              <a:t>Program</a:t>
            </a:r>
          </a:p>
        </p:txBody>
      </p:sp>
      <p:sp>
        <p:nvSpPr>
          <p:cNvPr id="83" name="Rectangle 82">
            <a:extLst>
              <a:ext uri="{FF2B5EF4-FFF2-40B4-BE49-F238E27FC236}">
                <a16:creationId xmlns:a16="http://schemas.microsoft.com/office/drawing/2014/main" id="{DCEED07B-2876-4266-8889-B6933456A2AD}"/>
              </a:ext>
            </a:extLst>
          </p:cNvPr>
          <p:cNvSpPr/>
          <p:nvPr/>
        </p:nvSpPr>
        <p:spPr>
          <a:xfrm>
            <a:off x="5780949" y="2322568"/>
            <a:ext cx="1343751" cy="4642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Light"/>
              </a:rPr>
              <a:t>System Libs</a:t>
            </a:r>
          </a:p>
        </p:txBody>
      </p:sp>
      <p:cxnSp>
        <p:nvCxnSpPr>
          <p:cNvPr id="86" name="Straight Arrow Connector 85">
            <a:extLst>
              <a:ext uri="{FF2B5EF4-FFF2-40B4-BE49-F238E27FC236}">
                <a16:creationId xmlns:a16="http://schemas.microsoft.com/office/drawing/2014/main" id="{473344DE-150C-48E1-8B18-C5C21A140188}"/>
              </a:ext>
            </a:extLst>
          </p:cNvPr>
          <p:cNvCxnSpPr>
            <a:cxnSpLocks/>
            <a:endCxn id="72" idx="2"/>
          </p:cNvCxnSpPr>
          <p:nvPr/>
        </p:nvCxnSpPr>
        <p:spPr>
          <a:xfrm flipV="1">
            <a:off x="3527724" y="372629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D3737F0-3CFC-4168-9F6E-83512438F226}"/>
              </a:ext>
            </a:extLst>
          </p:cNvPr>
          <p:cNvCxnSpPr>
            <a:cxnSpLocks/>
            <a:endCxn id="74" idx="2"/>
          </p:cNvCxnSpPr>
          <p:nvPr/>
        </p:nvCxnSpPr>
        <p:spPr>
          <a:xfrm flipV="1">
            <a:off x="5660486" y="3729000"/>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AC55CD2-CE5F-4C43-BA56-7E0797FC6363}"/>
              </a:ext>
            </a:extLst>
          </p:cNvPr>
          <p:cNvCxnSpPr>
            <a:cxnSpLocks/>
            <a:endCxn id="75" idx="2"/>
          </p:cNvCxnSpPr>
          <p:nvPr/>
        </p:nvCxnSpPr>
        <p:spPr>
          <a:xfrm flipV="1">
            <a:off x="747297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2027F6-02F0-4F88-AFB8-0786442C29E4}"/>
              </a:ext>
            </a:extLst>
          </p:cNvPr>
          <p:cNvCxnSpPr>
            <a:cxnSpLocks/>
            <a:endCxn id="76" idx="2"/>
          </p:cNvCxnSpPr>
          <p:nvPr/>
        </p:nvCxnSpPr>
        <p:spPr>
          <a:xfrm flipV="1">
            <a:off x="8814029" y="372823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97C817-F8C7-40F3-ACDD-3D43C22ADBA0}"/>
              </a:ext>
            </a:extLst>
          </p:cNvPr>
          <p:cNvCxnSpPr>
            <a:cxnSpLocks/>
            <a:endCxn id="77" idx="2"/>
          </p:cNvCxnSpPr>
          <p:nvPr/>
        </p:nvCxnSpPr>
        <p:spPr>
          <a:xfrm flipV="1">
            <a:off x="10268534" y="3721852"/>
            <a:ext cx="0" cy="9144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897103-5196-4D83-8C50-ED908C0B63F9}"/>
              </a:ext>
            </a:extLst>
          </p:cNvPr>
          <p:cNvSpPr txBox="1"/>
          <p:nvPr/>
        </p:nvSpPr>
        <p:spPr>
          <a:xfrm>
            <a:off x="2724436" y="3326180"/>
            <a:ext cx="160657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Threads</a:t>
            </a:r>
          </a:p>
        </p:txBody>
      </p:sp>
      <p:sp>
        <p:nvSpPr>
          <p:cNvPr id="74" name="TextBox 73">
            <a:extLst>
              <a:ext uri="{FF2B5EF4-FFF2-40B4-BE49-F238E27FC236}">
                <a16:creationId xmlns:a16="http://schemas.microsoft.com/office/drawing/2014/main" id="{903AC2DB-5960-4CF0-B972-E1CDF92622A2}"/>
              </a:ext>
            </a:extLst>
          </p:cNvPr>
          <p:cNvSpPr txBox="1"/>
          <p:nvPr/>
        </p:nvSpPr>
        <p:spPr>
          <a:xfrm>
            <a:off x="4695968" y="3328890"/>
            <a:ext cx="1929036"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Address Spaces</a:t>
            </a:r>
          </a:p>
        </p:txBody>
      </p:sp>
      <p:sp>
        <p:nvSpPr>
          <p:cNvPr id="75" name="TextBox 74">
            <a:extLst>
              <a:ext uri="{FF2B5EF4-FFF2-40B4-BE49-F238E27FC236}">
                <a16:creationId xmlns:a16="http://schemas.microsoft.com/office/drawing/2014/main" id="{AD4C368E-047B-4BC3-8012-71A6CC7B5378}"/>
              </a:ext>
            </a:extLst>
          </p:cNvPr>
          <p:cNvSpPr txBox="1"/>
          <p:nvPr/>
        </p:nvSpPr>
        <p:spPr>
          <a:xfrm>
            <a:off x="6989960" y="3328122"/>
            <a:ext cx="96603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Files</a:t>
            </a:r>
          </a:p>
        </p:txBody>
      </p:sp>
      <p:sp>
        <p:nvSpPr>
          <p:cNvPr id="76" name="TextBox 75">
            <a:extLst>
              <a:ext uri="{FF2B5EF4-FFF2-40B4-BE49-F238E27FC236}">
                <a16:creationId xmlns:a16="http://schemas.microsoft.com/office/drawing/2014/main" id="{8ED3D70A-C8B7-4AAE-8DB5-86A5FF23DEF3}"/>
              </a:ext>
            </a:extLst>
          </p:cNvPr>
          <p:cNvSpPr txBox="1"/>
          <p:nvPr/>
        </p:nvSpPr>
        <p:spPr>
          <a:xfrm>
            <a:off x="8320954" y="3328122"/>
            <a:ext cx="986150"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Sockets</a:t>
            </a:r>
          </a:p>
        </p:txBody>
      </p:sp>
      <p:sp>
        <p:nvSpPr>
          <p:cNvPr id="77" name="TextBox 76">
            <a:extLst>
              <a:ext uri="{FF2B5EF4-FFF2-40B4-BE49-F238E27FC236}">
                <a16:creationId xmlns:a16="http://schemas.microsoft.com/office/drawing/2014/main" id="{F3F55CC6-C2AF-49B7-897C-3319F86A34A9}"/>
              </a:ext>
            </a:extLst>
          </p:cNvPr>
          <p:cNvSpPr txBox="1"/>
          <p:nvPr/>
        </p:nvSpPr>
        <p:spPr>
          <a:xfrm>
            <a:off x="9672060" y="3321742"/>
            <a:ext cx="1203398" cy="338554"/>
          </a:xfrm>
          <a:prstGeom prst="rect">
            <a:avLst/>
          </a:prstGeom>
          <a:solidFill>
            <a:srgbClr val="EFE683"/>
          </a:solidFill>
          <a:ln>
            <a:solidFill>
              <a:schemeClr val="tx1"/>
            </a:solidFill>
          </a:ln>
        </p:spPr>
        <p:txBody>
          <a:bodyPr wrap="square" rtlCol="0">
            <a:spAutoFit/>
          </a:bodyPr>
          <a:lstStyle/>
          <a:p>
            <a:pPr algn="ctr"/>
            <a:r>
              <a:rPr lang="en-US" sz="1600" b="1" i="1" dirty="0">
                <a:latin typeface="Gill Sans Light"/>
              </a:rPr>
              <a:t>Windows</a:t>
            </a:r>
          </a:p>
        </p:txBody>
      </p:sp>
      <p:pic>
        <p:nvPicPr>
          <p:cNvPr id="14" name="Picture 13" descr="A picture containing battery&#10;&#10;Description automatically generated">
            <a:extLst>
              <a:ext uri="{FF2B5EF4-FFF2-40B4-BE49-F238E27FC236}">
                <a16:creationId xmlns:a16="http://schemas.microsoft.com/office/drawing/2014/main" id="{41F1D657-BB6E-4341-8DB7-3A097BE48644}"/>
              </a:ext>
            </a:extLst>
          </p:cNvPr>
          <p:cNvPicPr>
            <a:picLocks noChangeAspect="1"/>
          </p:cNvPicPr>
          <p:nvPr/>
        </p:nvPicPr>
        <p:blipFill>
          <a:blip r:embed="rId4" cstate="email">
            <a:clrChange>
              <a:clrFrom>
                <a:srgbClr val="F6F8F7"/>
              </a:clrFrom>
              <a:clrTo>
                <a:srgbClr val="F6F8F7">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48105" y="4977301"/>
            <a:ext cx="1164381" cy="635612"/>
          </a:xfrm>
          <a:prstGeom prst="rect">
            <a:avLst/>
          </a:prstGeom>
        </p:spPr>
      </p:pic>
      <p:cxnSp>
        <p:nvCxnSpPr>
          <p:cNvPr id="54" name="Straight Arrow Connector 53">
            <a:extLst>
              <a:ext uri="{FF2B5EF4-FFF2-40B4-BE49-F238E27FC236}">
                <a16:creationId xmlns:a16="http://schemas.microsoft.com/office/drawing/2014/main" id="{727B40DB-3B44-485C-88B9-A60863527017}"/>
              </a:ext>
            </a:extLst>
          </p:cNvPr>
          <p:cNvCxnSpPr>
            <a:cxnSpLocks/>
          </p:cNvCxnSpPr>
          <p:nvPr/>
        </p:nvCxnSpPr>
        <p:spPr>
          <a:xfrm flipV="1">
            <a:off x="11513283" y="5568661"/>
            <a:ext cx="0" cy="33683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51246D6-E6DA-45C9-A8A6-C4F552FA9610}"/>
              </a:ext>
            </a:extLst>
          </p:cNvPr>
          <p:cNvSpPr txBox="1"/>
          <p:nvPr/>
        </p:nvSpPr>
        <p:spPr>
          <a:xfrm>
            <a:off x="11052698" y="4530603"/>
            <a:ext cx="891591" cy="338554"/>
          </a:xfrm>
          <a:prstGeom prst="rect">
            <a:avLst/>
          </a:prstGeom>
          <a:noFill/>
        </p:spPr>
        <p:txBody>
          <a:bodyPr wrap="none" rtlCol="0">
            <a:spAutoFit/>
          </a:bodyPr>
          <a:lstStyle/>
          <a:p>
            <a:pPr algn="ctr"/>
            <a:r>
              <a:rPr lang="en-US" sz="1600" dirty="0">
                <a:latin typeface="Gill Sans Light"/>
              </a:rPr>
              <a:t>Battery</a:t>
            </a:r>
          </a:p>
        </p:txBody>
      </p:sp>
      <p:sp>
        <p:nvSpPr>
          <p:cNvPr id="24" name="Rectangle: Rounded Corners 23">
            <a:extLst>
              <a:ext uri="{FF2B5EF4-FFF2-40B4-BE49-F238E27FC236}">
                <a16:creationId xmlns:a16="http://schemas.microsoft.com/office/drawing/2014/main" id="{A55C64A1-963F-4155-AF07-ED9130DC0345}"/>
              </a:ext>
            </a:extLst>
          </p:cNvPr>
          <p:cNvSpPr/>
          <p:nvPr/>
        </p:nvSpPr>
        <p:spPr>
          <a:xfrm>
            <a:off x="10895926" y="390236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Power Manager</a:t>
            </a:r>
          </a:p>
        </p:txBody>
      </p:sp>
      <p:sp>
        <p:nvSpPr>
          <p:cNvPr id="57" name="Rectangle: Rounded Corners 56">
            <a:extLst>
              <a:ext uri="{FF2B5EF4-FFF2-40B4-BE49-F238E27FC236}">
                <a16:creationId xmlns:a16="http://schemas.microsoft.com/office/drawing/2014/main" id="{E0048F16-B2FA-4714-B043-98683F32D537}"/>
              </a:ext>
            </a:extLst>
          </p:cNvPr>
          <p:cNvSpPr/>
          <p:nvPr/>
        </p:nvSpPr>
        <p:spPr>
          <a:xfrm>
            <a:off x="8525463" y="3942059"/>
            <a:ext cx="1097206" cy="537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Light"/>
              </a:rPr>
              <a:t>Network Manager</a:t>
            </a:r>
          </a:p>
        </p:txBody>
      </p:sp>
    </p:spTree>
    <p:extLst>
      <p:ext uri="{BB962C8B-B14F-4D97-AF65-F5344CB8AC3E}">
        <p14:creationId xmlns:p14="http://schemas.microsoft.com/office/powerpoint/2010/main" val="1378014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FFBD-86D7-4430-8623-1A5A496FA90C}"/>
              </a:ext>
            </a:extLst>
          </p:cNvPr>
          <p:cNvSpPr>
            <a:spLocks noGrp="1"/>
          </p:cNvSpPr>
          <p:nvPr>
            <p:ph type="title"/>
          </p:nvPr>
        </p:nvSpPr>
        <p:spPr/>
        <p:txBody>
          <a:bodyPr/>
          <a:lstStyle/>
          <a:p>
            <a:r>
              <a:rPr lang="en-US" dirty="0"/>
              <a:t>What is an Operating System?</a:t>
            </a:r>
          </a:p>
        </p:txBody>
      </p:sp>
      <p:sp>
        <p:nvSpPr>
          <p:cNvPr id="3" name="Content Placeholder 2">
            <a:extLst>
              <a:ext uri="{FF2B5EF4-FFF2-40B4-BE49-F238E27FC236}">
                <a16:creationId xmlns:a16="http://schemas.microsoft.com/office/drawing/2014/main" id="{3045FBDC-6D09-4175-BD95-8438526B950F}"/>
              </a:ext>
            </a:extLst>
          </p:cNvPr>
          <p:cNvSpPr>
            <a:spLocks noGrp="1"/>
          </p:cNvSpPr>
          <p:nvPr>
            <p:ph idx="1"/>
          </p:nvPr>
        </p:nvSpPr>
        <p:spPr>
          <a:xfrm>
            <a:off x="2239617" y="1367738"/>
            <a:ext cx="9114183" cy="5125137"/>
          </a:xfrm>
        </p:spPr>
        <p:txBody>
          <a:bodyPr>
            <a:normAutofit/>
          </a:bodyPr>
          <a:lstStyle/>
          <a:p>
            <a:r>
              <a:rPr lang="en-US" dirty="0"/>
              <a:t>Referee</a:t>
            </a:r>
          </a:p>
          <a:p>
            <a:pPr lvl="1"/>
            <a:r>
              <a:rPr lang="en-US" dirty="0"/>
              <a:t>Manage protection, isolation, and sharing of resources</a:t>
            </a:r>
          </a:p>
          <a:p>
            <a:pPr lvl="2"/>
            <a:r>
              <a:rPr lang="en-US" dirty="0"/>
              <a:t>Resource allocation and communication</a:t>
            </a:r>
          </a:p>
          <a:p>
            <a:r>
              <a:rPr lang="en-US" dirty="0"/>
              <a:t>Illusionist</a:t>
            </a:r>
          </a:p>
          <a:p>
            <a:pPr lvl="1"/>
            <a:r>
              <a:rPr lang="en-US" dirty="0"/>
              <a:t>Provide clean, easy-to-use abstractions of physical resources</a:t>
            </a:r>
          </a:p>
          <a:p>
            <a:pPr lvl="2"/>
            <a:r>
              <a:rPr lang="en-US" dirty="0"/>
              <a:t>Infinite memory, dedicated machine</a:t>
            </a:r>
          </a:p>
          <a:p>
            <a:pPr lvl="2"/>
            <a:r>
              <a:rPr lang="en-US" dirty="0"/>
              <a:t>Higher level objects: files, users, messages</a:t>
            </a:r>
          </a:p>
          <a:p>
            <a:pPr lvl="2"/>
            <a:r>
              <a:rPr lang="en-US" dirty="0"/>
              <a:t>Masking limitations, virtualization</a:t>
            </a:r>
          </a:p>
          <a:p>
            <a:r>
              <a:rPr lang="en-US" dirty="0"/>
              <a:t>Glue</a:t>
            </a:r>
          </a:p>
          <a:p>
            <a:pPr lvl="1"/>
            <a:r>
              <a:rPr lang="en-US" dirty="0"/>
              <a:t>Common services</a:t>
            </a:r>
          </a:p>
          <a:p>
            <a:pPr lvl="2"/>
            <a:r>
              <a:rPr lang="en-US" dirty="0"/>
              <a:t>Storage, Window system, Networking</a:t>
            </a:r>
          </a:p>
          <a:p>
            <a:pPr lvl="2"/>
            <a:r>
              <a:rPr lang="en-US" dirty="0"/>
              <a:t>Sharing, Authorization</a:t>
            </a:r>
          </a:p>
          <a:p>
            <a:pPr lvl="2"/>
            <a:r>
              <a:rPr lang="en-US" dirty="0"/>
              <a:t>Look and feel</a:t>
            </a:r>
          </a:p>
          <a:p>
            <a:pPr lvl="2"/>
            <a:endParaRPr lang="en-US" dirty="0"/>
          </a:p>
        </p:txBody>
      </p:sp>
      <p:pic>
        <p:nvPicPr>
          <p:cNvPr id="7" name="Picture 6">
            <a:extLst>
              <a:ext uri="{FF2B5EF4-FFF2-40B4-BE49-F238E27FC236}">
                <a16:creationId xmlns:a16="http://schemas.microsoft.com/office/drawing/2014/main" id="{65C00F34-1D9D-426C-8D4D-28C7ACFC9737}"/>
              </a:ext>
            </a:extLst>
          </p:cNvPr>
          <p:cNvPicPr>
            <a:picLocks noChangeAspect="1"/>
          </p:cNvPicPr>
          <p:nvPr/>
        </p:nvPicPr>
        <p:blipFill>
          <a:blip r:embed="rId2"/>
          <a:stretch>
            <a:fillRect/>
          </a:stretch>
        </p:blipFill>
        <p:spPr>
          <a:xfrm>
            <a:off x="676835" y="3044573"/>
            <a:ext cx="1291665" cy="1066800"/>
          </a:xfrm>
          <a:prstGeom prst="rect">
            <a:avLst/>
          </a:prstGeom>
        </p:spPr>
      </p:pic>
      <p:pic>
        <p:nvPicPr>
          <p:cNvPr id="8" name="Picture 7">
            <a:extLst>
              <a:ext uri="{FF2B5EF4-FFF2-40B4-BE49-F238E27FC236}">
                <a16:creationId xmlns:a16="http://schemas.microsoft.com/office/drawing/2014/main" id="{A7E627E2-ECD5-465A-AECF-F32DDB1B5287}"/>
              </a:ext>
            </a:extLst>
          </p:cNvPr>
          <p:cNvPicPr>
            <a:picLocks noChangeAspect="1"/>
          </p:cNvPicPr>
          <p:nvPr/>
        </p:nvPicPr>
        <p:blipFill>
          <a:blip r:embed="rId3"/>
          <a:stretch>
            <a:fillRect/>
          </a:stretch>
        </p:blipFill>
        <p:spPr>
          <a:xfrm>
            <a:off x="404208" y="1634836"/>
            <a:ext cx="1411469" cy="1130300"/>
          </a:xfrm>
          <a:prstGeom prst="rect">
            <a:avLst/>
          </a:prstGeom>
        </p:spPr>
      </p:pic>
      <p:pic>
        <p:nvPicPr>
          <p:cNvPr id="9" name="Picture 8">
            <a:extLst>
              <a:ext uri="{FF2B5EF4-FFF2-40B4-BE49-F238E27FC236}">
                <a16:creationId xmlns:a16="http://schemas.microsoft.com/office/drawing/2014/main" id="{B7B88C3A-D17E-4693-A137-D440D9027B0E}"/>
              </a:ext>
            </a:extLst>
          </p:cNvPr>
          <p:cNvPicPr>
            <a:picLocks noChangeAspect="1"/>
          </p:cNvPicPr>
          <p:nvPr/>
        </p:nvPicPr>
        <p:blipFill>
          <a:blip r:embed="rId4"/>
          <a:stretch>
            <a:fillRect/>
          </a:stretch>
        </p:blipFill>
        <p:spPr>
          <a:xfrm>
            <a:off x="439807" y="5010113"/>
            <a:ext cx="1664252" cy="1117600"/>
          </a:xfrm>
          <a:prstGeom prst="rect">
            <a:avLst/>
          </a:prstGeom>
        </p:spPr>
      </p:pic>
    </p:spTree>
    <p:extLst>
      <p:ext uri="{BB962C8B-B14F-4D97-AF65-F5344CB8AC3E}">
        <p14:creationId xmlns:p14="http://schemas.microsoft.com/office/powerpoint/2010/main" val="122286638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take CS162?</a:t>
            </a:r>
          </a:p>
        </p:txBody>
      </p:sp>
      <p:sp>
        <p:nvSpPr>
          <p:cNvPr id="3" name="Content Placeholder 2"/>
          <p:cNvSpPr>
            <a:spLocks noGrp="1"/>
          </p:cNvSpPr>
          <p:nvPr>
            <p:ph idx="1"/>
          </p:nvPr>
        </p:nvSpPr>
        <p:spPr>
          <a:xfrm>
            <a:off x="812800" y="914400"/>
            <a:ext cx="11150600" cy="5105400"/>
          </a:xfrm>
        </p:spPr>
        <p:txBody>
          <a:bodyPr/>
          <a:lstStyle/>
          <a:p>
            <a:r>
              <a:rPr lang="en-US" dirty="0"/>
              <a:t>Some of you will actually design and build operating systems or components of them</a:t>
            </a:r>
          </a:p>
          <a:p>
            <a:pPr marL="0" indent="0">
              <a:buNone/>
            </a:pPr>
            <a:endParaRPr lang="en-US" dirty="0"/>
          </a:p>
          <a:p>
            <a:r>
              <a:rPr lang="en-US" dirty="0"/>
              <a:t>Many of you will create systems that utilize the core concepts in operating systems.</a:t>
            </a:r>
          </a:p>
          <a:p>
            <a:pPr lvl="1"/>
            <a:r>
              <a:rPr lang="en-US" dirty="0"/>
              <a:t>Whether you build software or hardware</a:t>
            </a:r>
          </a:p>
          <a:p>
            <a:pPr lvl="1"/>
            <a:r>
              <a:rPr lang="en-US" dirty="0"/>
              <a:t>The concepts and design patterns appear at many levels</a:t>
            </a:r>
          </a:p>
          <a:p>
            <a:pPr marL="457200" lvl="1" indent="0">
              <a:buNone/>
            </a:pPr>
            <a:endParaRPr lang="en-US" dirty="0"/>
          </a:p>
          <a:p>
            <a:r>
              <a:rPr lang="en-US" dirty="0"/>
              <a:t>All of you will build applications, etc. that utilize operating systems</a:t>
            </a:r>
          </a:p>
          <a:p>
            <a:pPr lvl="1"/>
            <a:r>
              <a:rPr lang="en-US" dirty="0"/>
              <a:t>The better you understand their design and implementation, the better use you’ll make of them.</a:t>
            </a:r>
          </a:p>
        </p:txBody>
      </p:sp>
    </p:spTree>
    <p:extLst>
      <p:ext uri="{BB962C8B-B14F-4D97-AF65-F5344CB8AC3E}">
        <p14:creationId xmlns:p14="http://schemas.microsoft.com/office/powerpoint/2010/main" val="279048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429000" y="2209800"/>
            <a:ext cx="5486400" cy="2286000"/>
          </a:xfrm>
        </p:spPr>
        <p:txBody>
          <a:bodyPr/>
          <a:lstStyle/>
          <a:p>
            <a:pPr>
              <a:defRPr/>
            </a:pPr>
            <a:r>
              <a:rPr lang="en-US" altLang="en-US">
                <a:latin typeface="Gill Sans Light" charset="0"/>
                <a:cs typeface="Gill Sans Light" charset="0"/>
              </a:rPr>
              <a:t>What makes Operating Systems Exciting and Challenging?</a:t>
            </a:r>
          </a:p>
        </p:txBody>
      </p:sp>
    </p:spTree>
    <p:extLst>
      <p:ext uri="{BB962C8B-B14F-4D97-AF65-F5344CB8AC3E}">
        <p14:creationId xmlns:p14="http://schemas.microsoft.com/office/powerpoint/2010/main" val="27240350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133600" y="241300"/>
            <a:ext cx="8229600" cy="368300"/>
          </a:xfrm>
        </p:spPr>
        <p:txBody>
          <a:bodyPr vert="horz" wrap="square" lIns="90487" tIns="44450" rIns="90487" bIns="44450" numCol="1" anchor="ctr" anchorCtr="0" compatLnSpc="1">
            <a:prstTxWarp prst="textNoShape">
              <a:avLst/>
            </a:prstTxWarp>
          </a:bodyPr>
          <a:lstStyle/>
          <a:p>
            <a:pPr>
              <a:defRPr/>
            </a:pPr>
            <a:r>
              <a:rPr lang="en-US" dirty="0">
                <a:latin typeface="Gill Sans Light" charset="0"/>
                <a:ea typeface="ＭＳ Ｐゴシック" charset="0"/>
                <a:cs typeface="Gill Sans Light" charset="0"/>
              </a:rPr>
              <a:t>Technology Trends: Moore’s Law</a:t>
            </a:r>
          </a:p>
        </p:txBody>
      </p:sp>
      <p:grpSp>
        <p:nvGrpSpPr>
          <p:cNvPr id="27650" name="Group 3"/>
          <p:cNvGrpSpPr>
            <a:grpSpLocks/>
          </p:cNvGrpSpPr>
          <p:nvPr/>
        </p:nvGrpSpPr>
        <p:grpSpPr bwMode="auto">
          <a:xfrm>
            <a:off x="7081838" y="838200"/>
            <a:ext cx="4271962" cy="3093944"/>
            <a:chOff x="0" y="1008"/>
            <a:chExt cx="2784" cy="2000"/>
          </a:xfrm>
        </p:grpSpPr>
        <p:sp>
          <p:nvSpPr>
            <p:cNvPr id="20488" name="Rectangle 4"/>
            <p:cNvSpPr>
              <a:spLocks noChangeArrowheads="1"/>
            </p:cNvSpPr>
            <p:nvPr/>
          </p:nvSpPr>
          <p:spPr bwMode="auto">
            <a:xfrm>
              <a:off x="144" y="2544"/>
              <a:ext cx="2640" cy="4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7" tIns="44450" rIns="90487" bIns="44450">
              <a:spAutoFit/>
            </a:bodyPr>
            <a:lstStyle/>
            <a:p>
              <a:pPr>
                <a:defRPr/>
              </a:pPr>
              <a:r>
                <a:rPr lang="en-US" b="0" dirty="0">
                  <a:latin typeface="Gill Sans Light"/>
                  <a:cs typeface="Gill Sans Light"/>
                </a:rPr>
                <a:t>2X transistors/Chip Every 2 years</a:t>
              </a:r>
            </a:p>
            <a:p>
              <a:pPr>
                <a:defRPr/>
              </a:pPr>
              <a:r>
                <a:rPr lang="en-US" sz="2400" b="0" dirty="0">
                  <a:latin typeface="Gill Sans Light"/>
                  <a:cs typeface="Gill Sans Light"/>
                </a:rPr>
                <a:t>Called “</a:t>
              </a:r>
              <a:r>
                <a:rPr lang="en-US" sz="2400" b="0" u="sng" dirty="0">
                  <a:solidFill>
                    <a:schemeClr val="hlink"/>
                  </a:solidFill>
                  <a:latin typeface="Gill Sans Light"/>
                  <a:cs typeface="Gill Sans Light"/>
                </a:rPr>
                <a:t>Moore’s Law</a:t>
              </a:r>
              <a:r>
                <a:rPr lang="en-US" sz="2400" b="0" dirty="0">
                  <a:latin typeface="Gill Sans Light"/>
                  <a:cs typeface="Gill Sans Light"/>
                </a:rPr>
                <a:t>”</a:t>
              </a:r>
            </a:p>
          </p:txBody>
        </p:sp>
        <p:sp>
          <p:nvSpPr>
            <p:cNvPr id="20489" name="Rectangle 5"/>
            <p:cNvSpPr>
              <a:spLocks noChangeArrowheads="1"/>
            </p:cNvSpPr>
            <p:nvPr/>
          </p:nvSpPr>
          <p:spPr bwMode="auto">
            <a:xfrm>
              <a:off x="1491" y="1690"/>
              <a:ext cx="858" cy="2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7" tIns="44450" rIns="90487" bIns="44450">
              <a:spAutoFit/>
            </a:bodyPr>
            <a:lstStyle/>
            <a:p>
              <a:pPr>
                <a:defRPr/>
              </a:pPr>
              <a:r>
                <a:rPr lang="en-US" b="0">
                  <a:latin typeface="Gill Sans Light"/>
                  <a:cs typeface="Gill Sans Light"/>
                </a:rPr>
                <a:t>Moore’s Law</a:t>
              </a:r>
            </a:p>
          </p:txBody>
        </p:sp>
        <p:pic>
          <p:nvPicPr>
            <p:cNvPr id="27657" name="Picture 6" descr="moores-la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8"/>
              <a:ext cx="2688" cy="1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0485" name="Rectangle 9"/>
          <p:cNvSpPr>
            <a:spLocks noChangeArrowheads="1"/>
          </p:cNvSpPr>
          <p:nvPr/>
        </p:nvSpPr>
        <p:spPr bwMode="auto">
          <a:xfrm>
            <a:off x="652462" y="4038600"/>
            <a:ext cx="11463338" cy="20994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107763" dir="18900000" algn="ctr" rotWithShape="0">
                    <a:srgbClr val="868686">
                      <a:alpha val="74998"/>
                    </a:srgbClr>
                  </a:outerShdw>
                </a:effectLst>
              </a14:hiddenEffects>
            </a:ext>
          </a:extLst>
        </p:spPr>
        <p:txBody>
          <a:bodyPr wrap="square">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nSpc>
                <a:spcPct val="110000"/>
              </a:lnSpc>
              <a:spcBef>
                <a:spcPct val="0"/>
              </a:spcBef>
              <a:buSzTx/>
              <a:buFontTx/>
              <a:buNone/>
              <a:defRPr/>
            </a:pPr>
            <a:r>
              <a:rPr kumimoji="1" lang="en-US" altLang="en-US" b="0" dirty="0">
                <a:latin typeface="Gill Sans Light"/>
                <a:ea typeface="Gill Sans" charset="0"/>
                <a:cs typeface="Gill Sans Light"/>
              </a:rPr>
              <a:t>Gordon Moore (co-founder of Intel) predicted in 1965 that the </a:t>
            </a:r>
            <a:r>
              <a:rPr kumimoji="1" lang="en-US" altLang="en-US" dirty="0">
                <a:solidFill>
                  <a:srgbClr val="FF0000"/>
                </a:solidFill>
                <a:latin typeface="Gill Sans Light"/>
                <a:ea typeface="Gill Sans" charset="0"/>
                <a:cs typeface="Gill Sans Light"/>
              </a:rPr>
              <a:t>transistor density </a:t>
            </a:r>
            <a:r>
              <a:rPr kumimoji="1" lang="en-US" altLang="en-US" b="0" dirty="0">
                <a:latin typeface="Gill Sans Light"/>
                <a:ea typeface="Gill Sans" charset="0"/>
                <a:cs typeface="Gill Sans Light"/>
              </a:rPr>
              <a:t>of semiconductor chips </a:t>
            </a:r>
            <a:r>
              <a:rPr kumimoji="1" lang="en-US" altLang="en-US" dirty="0">
                <a:solidFill>
                  <a:srgbClr val="FF0000"/>
                </a:solidFill>
                <a:latin typeface="Gill Sans Light"/>
                <a:ea typeface="Gill Sans" charset="0"/>
                <a:cs typeface="Gill Sans Light"/>
              </a:rPr>
              <a:t>would double roughly every 2 years</a:t>
            </a:r>
          </a:p>
          <a:p>
            <a:pPr marL="342900" indent="-342900">
              <a:lnSpc>
                <a:spcPct val="110000"/>
              </a:lnSpc>
              <a:spcBef>
                <a:spcPct val="0"/>
              </a:spcBef>
              <a:buSzTx/>
              <a:defRPr/>
            </a:pPr>
            <a:r>
              <a:rPr lang="en-US" altLang="en-US" b="0" dirty="0">
                <a:latin typeface="Gill Sans Light"/>
                <a:ea typeface="Gill Sans" charset="0"/>
                <a:cs typeface="Gill Sans Light"/>
              </a:rPr>
              <a:t>Microprocessors have become smaller, denser, and more powerful</a:t>
            </a:r>
          </a:p>
          <a:p>
            <a:pPr>
              <a:lnSpc>
                <a:spcPct val="110000"/>
              </a:lnSpc>
              <a:spcBef>
                <a:spcPct val="0"/>
              </a:spcBef>
              <a:buSzTx/>
              <a:buFontTx/>
              <a:buNone/>
              <a:defRPr/>
            </a:pPr>
            <a:r>
              <a:rPr kumimoji="1" lang="en-US" altLang="en-US" dirty="0">
                <a:latin typeface="Gill Sans Light"/>
                <a:ea typeface="Gill Sans" charset="0"/>
                <a:cs typeface="Gill Sans Light"/>
              </a:rPr>
              <a:t>Corollary</a:t>
            </a:r>
            <a:r>
              <a:rPr kumimoji="1" lang="en-US" altLang="en-US" b="0" dirty="0">
                <a:latin typeface="Gill Sans Light"/>
                <a:ea typeface="Gill Sans" charset="0"/>
                <a:cs typeface="Gill Sans Light"/>
              </a:rPr>
              <a:t>: </a:t>
            </a:r>
            <a:r>
              <a:rPr kumimoji="1" lang="en-US" altLang="en-US" dirty="0">
                <a:solidFill>
                  <a:srgbClr val="FF0000"/>
                </a:solidFill>
                <a:latin typeface="Gill Sans Light"/>
                <a:ea typeface="Gill Sans" charset="0"/>
                <a:cs typeface="Gill Sans Light"/>
              </a:rPr>
              <a:t>Performance double roughly every 1.5 years </a:t>
            </a:r>
            <a:r>
              <a:rPr kumimoji="1" lang="en-US" altLang="en-US" b="0" dirty="0">
                <a:latin typeface="Gill Sans Light"/>
                <a:ea typeface="Gill Sans" charset="0"/>
                <a:cs typeface="Gill Sans Light"/>
              </a:rPr>
              <a:t>(18 months)</a:t>
            </a:r>
          </a:p>
          <a:p>
            <a:pPr marL="342900" indent="-342900">
              <a:lnSpc>
                <a:spcPct val="110000"/>
              </a:lnSpc>
              <a:spcBef>
                <a:spcPct val="0"/>
              </a:spcBef>
              <a:buSzTx/>
              <a:defRPr/>
            </a:pPr>
            <a:r>
              <a:rPr kumimoji="1" lang="en-US" altLang="en-US" b="0" dirty="0">
                <a:latin typeface="Gill Sans Light"/>
                <a:ea typeface="Gill Sans" charset="0"/>
                <a:cs typeface="Gill Sans Light"/>
              </a:rPr>
              <a:t>Faster growth because transistors are closer to each other so electrical signals travel faster</a:t>
            </a:r>
          </a:p>
        </p:txBody>
      </p:sp>
      <p:pic>
        <p:nvPicPr>
          <p:cNvPr id="27653" name="Picture 10" descr="moo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40980" y="877316"/>
            <a:ext cx="2664619" cy="2644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4" name="Picture 11" descr="mo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 y="810534"/>
            <a:ext cx="3048000" cy="243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4041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9cca619b8e_0_1178"/>
          <p:cNvSpPr txBox="1">
            <a:spLocks noGrp="1"/>
          </p:cNvSpPr>
          <p:nvPr>
            <p:ph type="title"/>
          </p:nvPr>
        </p:nvSpPr>
        <p:spPr>
          <a:xfrm>
            <a:off x="2175867" y="0"/>
            <a:ext cx="8823200" cy="733600"/>
          </a:xfrm>
          <a:prstGeom prst="rect">
            <a:avLst/>
          </a:prstGeom>
          <a:noFill/>
          <a:ln>
            <a:noFill/>
          </a:ln>
        </p:spPr>
        <p:txBody>
          <a:bodyPr spcFirstLastPara="1" vert="horz" wrap="square" lIns="91433" tIns="91433" rIns="91433" bIns="91433" numCol="1" anchor="t" anchorCtr="0" compatLnSpc="1">
            <a:prstTxWarp prst="textNoShape">
              <a:avLst/>
            </a:prstTxWarp>
            <a:noAutofit/>
          </a:bodyPr>
          <a:lstStyle/>
          <a:p>
            <a:r>
              <a:rPr lang="en-US" sz="4267"/>
              <a:t>Moore’s Law coming to an end</a:t>
            </a:r>
            <a:endParaRPr sz="4267"/>
          </a:p>
        </p:txBody>
      </p:sp>
      <p:pic>
        <p:nvPicPr>
          <p:cNvPr id="586" name="Google Shape;586;g29cca619b8e_0_1178"/>
          <p:cNvPicPr preferRelativeResize="0"/>
          <p:nvPr/>
        </p:nvPicPr>
        <p:blipFill rotWithShape="1">
          <a:blip r:embed="rId3">
            <a:alphaModFix/>
          </a:blip>
          <a:srcRect/>
          <a:stretch/>
        </p:blipFill>
        <p:spPr>
          <a:xfrm>
            <a:off x="1738896" y="1143000"/>
            <a:ext cx="7616379" cy="4756148"/>
          </a:xfrm>
          <a:prstGeom prst="rect">
            <a:avLst/>
          </a:prstGeom>
          <a:noFill/>
          <a:ln>
            <a:noFill/>
          </a:ln>
        </p:spPr>
      </p:pic>
      <p:sp>
        <p:nvSpPr>
          <p:cNvPr id="587" name="Google Shape;587;g29cca619b8e_0_1178"/>
          <p:cNvSpPr/>
          <p:nvPr/>
        </p:nvSpPr>
        <p:spPr>
          <a:xfrm>
            <a:off x="5416667" y="4576184"/>
            <a:ext cx="2341600" cy="938000"/>
          </a:xfrm>
          <a:prstGeom prst="wedgeRectCallout">
            <a:avLst>
              <a:gd name="adj1" fmla="val -39524"/>
              <a:gd name="adj2" fmla="val -81819"/>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buClr>
                <a:srgbClr val="000000"/>
              </a:buClr>
              <a:buSzPts val="1600"/>
            </a:pPr>
            <a:r>
              <a:rPr lang="en-US" sz="2133" b="0">
                <a:solidFill>
                  <a:srgbClr val="000000"/>
                </a:solidFill>
                <a:latin typeface="Arial"/>
                <a:ea typeface="Arial"/>
                <a:cs typeface="Arial"/>
                <a:sym typeface="Arial"/>
              </a:rPr>
              <a:t>~2x increase every 18 months</a:t>
            </a:r>
            <a:endParaRPr sz="2133" b="0">
              <a:solidFill>
                <a:srgbClr val="000000"/>
              </a:solidFill>
              <a:latin typeface="Arial"/>
              <a:ea typeface="Arial"/>
              <a:cs typeface="Arial"/>
              <a:sym typeface="Arial"/>
            </a:endParaRPr>
          </a:p>
        </p:txBody>
      </p:sp>
      <p:sp>
        <p:nvSpPr>
          <p:cNvPr id="588" name="Google Shape;588;g29cca619b8e_0_1178"/>
          <p:cNvSpPr/>
          <p:nvPr/>
        </p:nvSpPr>
        <p:spPr>
          <a:xfrm>
            <a:off x="9353667" y="3153784"/>
            <a:ext cx="2341600" cy="938000"/>
          </a:xfrm>
          <a:prstGeom prst="wedgeRectCallout">
            <a:avLst>
              <a:gd name="adj1" fmla="val -64805"/>
              <a:gd name="adj2" fmla="val -90890"/>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buClr>
                <a:srgbClr val="000000"/>
              </a:buClr>
              <a:buSzPts val="1600"/>
            </a:pPr>
            <a:r>
              <a:rPr lang="en-US" sz="2133" b="0">
                <a:solidFill>
                  <a:srgbClr val="000000"/>
                </a:solidFill>
                <a:latin typeface="Arial"/>
                <a:ea typeface="Arial"/>
                <a:cs typeface="Arial"/>
                <a:sym typeface="Arial"/>
              </a:rPr>
              <a:t>~1.05x increase every 18 months</a:t>
            </a:r>
            <a:endParaRPr sz="2133" b="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8"/>
                                        </p:tgtEl>
                                        <p:attrNameLst>
                                          <p:attrName>style.visibility</p:attrName>
                                        </p:attrNameLst>
                                      </p:cBhvr>
                                      <p:to>
                                        <p:strVal val="visible"/>
                                      </p:to>
                                    </p:set>
                                    <p:animEffect transition="in" filter="fade">
                                      <p:cBhvr>
                                        <p:cTn id="12"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29cca619b8e_0_1198"/>
          <p:cNvSpPr txBox="1">
            <a:spLocks noGrp="1"/>
          </p:cNvSpPr>
          <p:nvPr>
            <p:ph type="title"/>
          </p:nvPr>
        </p:nvSpPr>
        <p:spPr>
          <a:xfrm>
            <a:off x="1524000" y="-533400"/>
            <a:ext cx="14020800" cy="1767600"/>
          </a:xfrm>
          <a:prstGeom prst="rect">
            <a:avLst/>
          </a:prstGeom>
          <a:noFill/>
          <a:ln>
            <a:noFill/>
          </a:ln>
        </p:spPr>
        <p:txBody>
          <a:bodyPr spcFirstLastPara="1" vert="horz" wrap="square" lIns="91433" tIns="45700" rIns="91433" bIns="45700" numCol="1" anchor="ctr" anchorCtr="0" compatLnSpc="1">
            <a:prstTxWarp prst="textNoShape">
              <a:avLst/>
            </a:prstTxWarp>
            <a:normAutofit/>
          </a:bodyPr>
          <a:lstStyle/>
          <a:p>
            <a:r>
              <a:rPr lang="en-US" dirty="0"/>
              <a:t>Specialized processors to the rescue</a:t>
            </a:r>
            <a:endParaRPr dirty="0"/>
          </a:p>
        </p:txBody>
      </p:sp>
      <p:pic>
        <p:nvPicPr>
          <p:cNvPr id="608" name="Google Shape;608;g29cca619b8e_0_1198"/>
          <p:cNvPicPr preferRelativeResize="0"/>
          <p:nvPr/>
        </p:nvPicPr>
        <p:blipFill rotWithShape="1">
          <a:blip r:embed="rId3">
            <a:alphaModFix/>
          </a:blip>
          <a:srcRect/>
          <a:stretch/>
        </p:blipFill>
        <p:spPr>
          <a:xfrm>
            <a:off x="2015133" y="1429901"/>
            <a:ext cx="3113664" cy="1751433"/>
          </a:xfrm>
          <a:prstGeom prst="rect">
            <a:avLst/>
          </a:prstGeom>
          <a:noFill/>
          <a:ln>
            <a:noFill/>
          </a:ln>
        </p:spPr>
      </p:pic>
      <p:pic>
        <p:nvPicPr>
          <p:cNvPr id="609" name="Google Shape;609;g29cca619b8e_0_1198"/>
          <p:cNvPicPr preferRelativeResize="0"/>
          <p:nvPr/>
        </p:nvPicPr>
        <p:blipFill rotWithShape="1">
          <a:blip r:embed="rId4">
            <a:alphaModFix/>
          </a:blip>
          <a:srcRect/>
          <a:stretch/>
        </p:blipFill>
        <p:spPr>
          <a:xfrm>
            <a:off x="906101" y="3869351"/>
            <a:ext cx="2017204" cy="2006600"/>
          </a:xfrm>
          <a:prstGeom prst="rect">
            <a:avLst/>
          </a:prstGeom>
          <a:noFill/>
          <a:ln>
            <a:noFill/>
          </a:ln>
        </p:spPr>
      </p:pic>
      <p:pic>
        <p:nvPicPr>
          <p:cNvPr id="610" name="Google Shape;610;g29cca619b8e_0_1198"/>
          <p:cNvPicPr preferRelativeResize="0"/>
          <p:nvPr/>
        </p:nvPicPr>
        <p:blipFill rotWithShape="1">
          <a:blip r:embed="rId5">
            <a:alphaModFix/>
          </a:blip>
          <a:srcRect/>
          <a:stretch/>
        </p:blipFill>
        <p:spPr>
          <a:xfrm>
            <a:off x="3769735" y="3835100"/>
            <a:ext cx="3659533" cy="2246200"/>
          </a:xfrm>
          <a:prstGeom prst="rect">
            <a:avLst/>
          </a:prstGeom>
          <a:noFill/>
          <a:ln>
            <a:noFill/>
          </a:ln>
        </p:spPr>
      </p:pic>
      <p:pic>
        <p:nvPicPr>
          <p:cNvPr id="611" name="Google Shape;611;g29cca619b8e_0_1198"/>
          <p:cNvPicPr preferRelativeResize="0"/>
          <p:nvPr/>
        </p:nvPicPr>
        <p:blipFill rotWithShape="1">
          <a:blip r:embed="rId6">
            <a:alphaModFix/>
          </a:blip>
          <a:srcRect/>
          <a:stretch/>
        </p:blipFill>
        <p:spPr>
          <a:xfrm rot="10800000">
            <a:off x="6084568" y="1385934"/>
            <a:ext cx="3829065" cy="1839367"/>
          </a:xfrm>
          <a:prstGeom prst="rect">
            <a:avLst/>
          </a:prstGeom>
          <a:noFill/>
          <a:ln>
            <a:noFill/>
          </a:ln>
        </p:spPr>
      </p:pic>
      <p:pic>
        <p:nvPicPr>
          <p:cNvPr id="612" name="Google Shape;612;g29cca619b8e_0_1198"/>
          <p:cNvPicPr preferRelativeResize="0"/>
          <p:nvPr/>
        </p:nvPicPr>
        <p:blipFill rotWithShape="1">
          <a:blip r:embed="rId7">
            <a:alphaModFix/>
          </a:blip>
          <a:srcRect/>
          <a:stretch/>
        </p:blipFill>
        <p:spPr>
          <a:xfrm>
            <a:off x="8128601" y="3835100"/>
            <a:ext cx="3010199" cy="20751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D80-F861-6341-8B20-216B19A2AC6E}"/>
              </a:ext>
            </a:extLst>
          </p:cNvPr>
          <p:cNvSpPr>
            <a:spLocks noGrp="1"/>
          </p:cNvSpPr>
          <p:nvPr>
            <p:ph type="title"/>
          </p:nvPr>
        </p:nvSpPr>
        <p:spPr/>
        <p:txBody>
          <a:bodyPr/>
          <a:lstStyle/>
          <a:p>
            <a:r>
              <a:rPr lang="en-US" dirty="0">
                <a:latin typeface="Gill Sans Light" panose="020B0302020104020203" pitchFamily="34" charset="-79"/>
                <a:cs typeface="Gill Sans Light" panose="020B0302020104020203" pitchFamily="34" charset="-79"/>
              </a:rPr>
              <a:t>Not only specialized processors…</a:t>
            </a:r>
          </a:p>
        </p:txBody>
      </p:sp>
      <p:sp>
        <p:nvSpPr>
          <p:cNvPr id="3" name="Content Placeholder 2">
            <a:extLst>
              <a:ext uri="{FF2B5EF4-FFF2-40B4-BE49-F238E27FC236}">
                <a16:creationId xmlns:a16="http://schemas.microsoft.com/office/drawing/2014/main" id="{23814F9D-85C3-8D4E-AEAE-126270A77EF9}"/>
              </a:ext>
            </a:extLst>
          </p:cNvPr>
          <p:cNvSpPr>
            <a:spLocks noGrp="1"/>
          </p:cNvSpPr>
          <p:nvPr>
            <p:ph idx="1"/>
          </p:nvPr>
        </p:nvSpPr>
        <p:spPr>
          <a:xfrm>
            <a:off x="812800" y="914400"/>
            <a:ext cx="4940300" cy="2514600"/>
          </a:xfrm>
        </p:spPr>
        <p:txBody>
          <a:bodyPr/>
          <a:lstStyle/>
          <a:p>
            <a:r>
              <a:rPr lang="en-US" dirty="0"/>
              <a:t>Multi-core processors</a:t>
            </a:r>
          </a:p>
          <a:p>
            <a:pPr lvl="1"/>
            <a:r>
              <a:rPr lang="en-US" dirty="0"/>
              <a:t>Intel Xeon Sierra Forest: </a:t>
            </a:r>
            <a:br>
              <a:rPr lang="en-US" dirty="0"/>
            </a:br>
            <a:r>
              <a:rPr lang="en-US" dirty="0"/>
              <a:t>144 cores; planned 288</a:t>
            </a:r>
          </a:p>
          <a:p>
            <a:pPr lvl="1"/>
            <a:r>
              <a:rPr lang="en-US" dirty="0"/>
              <a:t>AMD </a:t>
            </a:r>
            <a:r>
              <a:rPr lang="en-US" dirty="0" err="1"/>
              <a:t>Epyc</a:t>
            </a:r>
            <a:r>
              <a:rPr lang="en-US" dirty="0"/>
              <a:t> </a:t>
            </a:r>
            <a:br>
              <a:rPr lang="en-US" dirty="0"/>
            </a:br>
            <a:r>
              <a:rPr lang="en-US" dirty="0"/>
              <a:t>128 cores; planned 192</a:t>
            </a:r>
          </a:p>
          <a:p>
            <a:pPr marL="457200" lvl="1" indent="0">
              <a:buNone/>
            </a:pPr>
            <a:endParaRPr lang="en-US" dirty="0"/>
          </a:p>
          <a:p>
            <a:pPr marL="457200" lvl="1" indent="0">
              <a:buNone/>
            </a:pPr>
            <a:r>
              <a:rPr lang="en-US" dirty="0"/>
              <a:t>  </a:t>
            </a:r>
          </a:p>
          <a:p>
            <a:pPr lvl="1"/>
            <a:endParaRPr lang="en-US" dirty="0"/>
          </a:p>
        </p:txBody>
      </p:sp>
      <p:pic>
        <p:nvPicPr>
          <p:cNvPr id="152582" name="Picture 6" descr="AMD EPYC Bergamo 9754 128-Core 2.25GHz 256MB 360W ZEN4 SP5 9004 CPU  Processor | eBay">
            <a:extLst>
              <a:ext uri="{FF2B5EF4-FFF2-40B4-BE49-F238E27FC236}">
                <a16:creationId xmlns:a16="http://schemas.microsoft.com/office/drawing/2014/main" id="{E3FC80F9-D670-DAE3-10F8-F9A884821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705" y="91440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0AA9C71-040D-AD1B-839B-2CEB0025B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14400"/>
            <a:ext cx="1247805" cy="1698625"/>
          </a:xfrm>
          <a:prstGeom prst="rect">
            <a:avLst/>
          </a:prstGeom>
        </p:spPr>
      </p:pic>
    </p:spTree>
    <p:extLst>
      <p:ext uri="{BB962C8B-B14F-4D97-AF65-F5344CB8AC3E}">
        <p14:creationId xmlns:p14="http://schemas.microsoft.com/office/powerpoint/2010/main" val="25467768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latin typeface="Gill Sans Light" charset="0"/>
                <a:cs typeface="Gill Sans Light" charset="0"/>
              </a:rPr>
              <a:t>CS162 Readers</a:t>
            </a:r>
            <a:endParaRPr lang="en-US" dirty="0"/>
          </a:p>
        </p:txBody>
      </p:sp>
      <p:sp>
        <p:nvSpPr>
          <p:cNvPr id="35" name="Rectangle 16"/>
          <p:cNvSpPr>
            <a:spLocks noChangeArrowheads="1"/>
          </p:cNvSpPr>
          <p:nvPr/>
        </p:nvSpPr>
        <p:spPr bwMode="auto">
          <a:xfrm>
            <a:off x="1533683" y="3050987"/>
            <a:ext cx="2321789" cy="446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b="0" dirty="0">
                <a:solidFill>
                  <a:srgbClr val="000000"/>
                </a:solidFill>
                <a:effectLst/>
                <a:latin typeface="Gill Sans Light" panose="020B0302020104020203" pitchFamily="34" charset="-79"/>
                <a:cs typeface="Gill Sans Light" panose="020B0302020104020203" pitchFamily="34" charset="-79"/>
              </a:rPr>
              <a:t>Aditya Balasubramanian</a:t>
            </a:r>
            <a:endParaRPr lang="en-US" b="0" dirty="0">
              <a:latin typeface="Gill Sans Light" panose="020B0302020104020203" pitchFamily="34" charset="-79"/>
              <a:cs typeface="Gill Sans Light" panose="020B0302020104020203" pitchFamily="34" charset="-79"/>
            </a:endParaRPr>
          </a:p>
        </p:txBody>
      </p:sp>
      <p:sp>
        <p:nvSpPr>
          <p:cNvPr id="25" name="Rectangle 16">
            <a:extLst>
              <a:ext uri="{FF2B5EF4-FFF2-40B4-BE49-F238E27FC236}">
                <a16:creationId xmlns:a16="http://schemas.microsoft.com/office/drawing/2014/main" id="{741D1551-CF75-4C49-9B96-ED348D5E6B43}"/>
              </a:ext>
            </a:extLst>
          </p:cNvPr>
          <p:cNvSpPr>
            <a:spLocks noChangeArrowheads="1"/>
          </p:cNvSpPr>
          <p:nvPr/>
        </p:nvSpPr>
        <p:spPr bwMode="auto">
          <a:xfrm>
            <a:off x="5257800" y="3048000"/>
            <a:ext cx="18146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b="0" dirty="0">
                <a:effectLst/>
                <a:latin typeface="Gill Sans Light" panose="020B0302020104020203" pitchFamily="34" charset="-79"/>
                <a:cs typeface="Gill Sans Light" panose="020B0302020104020203" pitchFamily="34" charset="-79"/>
              </a:rPr>
              <a:t>Rohan </a:t>
            </a:r>
            <a:r>
              <a:rPr lang="en-US" b="0" dirty="0" err="1">
                <a:effectLst/>
                <a:latin typeface="Gill Sans Light" panose="020B0302020104020203" pitchFamily="34" charset="-79"/>
                <a:cs typeface="Gill Sans Light" panose="020B0302020104020203" pitchFamily="34" charset="-79"/>
              </a:rPr>
              <a:t>Penmatcha</a:t>
            </a:r>
            <a:endParaRPr lang="en-US" b="0" dirty="0">
              <a:latin typeface="Gill Sans Light" panose="020B0302020104020203" pitchFamily="34" charset="-79"/>
              <a:cs typeface="Gill Sans Light" panose="020B0302020104020203" pitchFamily="34" charset="-79"/>
            </a:endParaRPr>
          </a:p>
        </p:txBody>
      </p:sp>
      <p:sp>
        <p:nvSpPr>
          <p:cNvPr id="30" name="Rectangle 16">
            <a:extLst>
              <a:ext uri="{FF2B5EF4-FFF2-40B4-BE49-F238E27FC236}">
                <a16:creationId xmlns:a16="http://schemas.microsoft.com/office/drawing/2014/main" id="{8310886F-F008-6B41-B81C-B77BF9767AE0}"/>
              </a:ext>
            </a:extLst>
          </p:cNvPr>
          <p:cNvSpPr>
            <a:spLocks noChangeArrowheads="1"/>
          </p:cNvSpPr>
          <p:nvPr/>
        </p:nvSpPr>
        <p:spPr bwMode="auto">
          <a:xfrm>
            <a:off x="9067800" y="3064788"/>
            <a:ext cx="1120820" cy="335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b="0" dirty="0">
                <a:solidFill>
                  <a:srgbClr val="000000"/>
                </a:solidFill>
                <a:effectLst/>
                <a:latin typeface="Gill Sans Light" panose="020B0302020104020203" pitchFamily="34" charset="-79"/>
                <a:cs typeface="Gill Sans Light" panose="020B0302020104020203" pitchFamily="34" charset="-79"/>
              </a:rPr>
              <a:t>Jason Guo</a:t>
            </a:r>
            <a:endParaRPr lang="en-US" b="0" dirty="0">
              <a:latin typeface="Gill Sans Light" panose="020B0302020104020203" pitchFamily="34" charset="-79"/>
              <a:cs typeface="Gill Sans Light" panose="020B0302020104020203" pitchFamily="34" charset="-79"/>
            </a:endParaRPr>
          </a:p>
        </p:txBody>
      </p:sp>
      <p:pic>
        <p:nvPicPr>
          <p:cNvPr id="3" name="Picture 2">
            <a:extLst>
              <a:ext uri="{FF2B5EF4-FFF2-40B4-BE49-F238E27FC236}">
                <a16:creationId xmlns:a16="http://schemas.microsoft.com/office/drawing/2014/main" id="{BDC701F0-A751-C31F-5C5C-F52A9A3B7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778" y="990600"/>
            <a:ext cx="1752600" cy="2062956"/>
          </a:xfrm>
          <a:prstGeom prst="rect">
            <a:avLst/>
          </a:prstGeom>
        </p:spPr>
      </p:pic>
      <p:pic>
        <p:nvPicPr>
          <p:cNvPr id="6" name="Picture 5">
            <a:extLst>
              <a:ext uri="{FF2B5EF4-FFF2-40B4-BE49-F238E27FC236}">
                <a16:creationId xmlns:a16="http://schemas.microsoft.com/office/drawing/2014/main" id="{78DC58A9-CC83-BCDF-DC60-829987D80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7902" y="990600"/>
            <a:ext cx="1787698" cy="2062956"/>
          </a:xfrm>
          <a:prstGeom prst="rect">
            <a:avLst/>
          </a:prstGeom>
        </p:spPr>
      </p:pic>
      <p:pic>
        <p:nvPicPr>
          <p:cNvPr id="8" name="Picture 7">
            <a:extLst>
              <a:ext uri="{FF2B5EF4-FFF2-40B4-BE49-F238E27FC236}">
                <a16:creationId xmlns:a16="http://schemas.microsoft.com/office/drawing/2014/main" id="{D7B46411-A8E7-A736-421C-7BF98341C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688" y="990600"/>
            <a:ext cx="1587383" cy="2062956"/>
          </a:xfrm>
          <a:prstGeom prst="rect">
            <a:avLst/>
          </a:prstGeom>
        </p:spPr>
      </p:pic>
    </p:spTree>
    <p:extLst>
      <p:ext uri="{BB962C8B-B14F-4D97-AF65-F5344CB8AC3E}">
        <p14:creationId xmlns:p14="http://schemas.microsoft.com/office/powerpoint/2010/main" val="272016322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a:defRPr/>
            </a:pPr>
            <a:r>
              <a:rPr lang="en-US" altLang="en-US">
                <a:latin typeface="Gill Sans Light" charset="0"/>
                <a:ea typeface="Gill Sans" charset="0"/>
                <a:cs typeface="Gill Sans Light" charset="0"/>
              </a:rPr>
              <a:t>A Modern Processor: Intel Sandy Bridge</a:t>
            </a:r>
          </a:p>
        </p:txBody>
      </p:sp>
      <p:sp>
        <p:nvSpPr>
          <p:cNvPr id="3" name="Content Placeholder 2"/>
          <p:cNvSpPr>
            <a:spLocks noGrp="1"/>
          </p:cNvSpPr>
          <p:nvPr>
            <p:ph sz="half" idx="1"/>
          </p:nvPr>
        </p:nvSpPr>
        <p:spPr>
          <a:xfrm>
            <a:off x="1752600" y="4495800"/>
            <a:ext cx="4191000" cy="2362200"/>
          </a:xfrm>
        </p:spPr>
        <p:txBody>
          <a:bodyPr>
            <a:normAutofit/>
          </a:bodyPr>
          <a:lstStyle/>
          <a:p>
            <a:pPr>
              <a:lnSpc>
                <a:spcPct val="70000"/>
              </a:lnSpc>
              <a:defRPr/>
            </a:pPr>
            <a:r>
              <a:rPr lang="en-US" sz="2000" dirty="0">
                <a:latin typeface="Gill Sans Light" charset="0"/>
                <a:ea typeface="Gill Sans Light" charset="0"/>
                <a:cs typeface="Gill Sans Light" charset="0"/>
              </a:rPr>
              <a:t>Package: LGA 1155</a:t>
            </a:r>
          </a:p>
          <a:p>
            <a:pPr lvl="1">
              <a:lnSpc>
                <a:spcPct val="70000"/>
              </a:lnSpc>
              <a:defRPr/>
            </a:pPr>
            <a:r>
              <a:rPr lang="en-US" sz="1700" dirty="0">
                <a:latin typeface="Gill Sans Light" charset="0"/>
                <a:ea typeface="Gill Sans Light" charset="0"/>
                <a:cs typeface="Gill Sans Light" charset="0"/>
              </a:rPr>
              <a:t>1155 pins</a:t>
            </a:r>
          </a:p>
          <a:p>
            <a:pPr lvl="1">
              <a:lnSpc>
                <a:spcPct val="70000"/>
              </a:lnSpc>
              <a:defRPr/>
            </a:pPr>
            <a:r>
              <a:rPr lang="en-US" sz="1700" dirty="0">
                <a:latin typeface="Gill Sans Light" charset="0"/>
                <a:ea typeface="Gill Sans Light" charset="0"/>
                <a:cs typeface="Gill Sans Light" charset="0"/>
              </a:rPr>
              <a:t>95W design envelope</a:t>
            </a:r>
          </a:p>
          <a:p>
            <a:pPr>
              <a:lnSpc>
                <a:spcPct val="70000"/>
              </a:lnSpc>
              <a:defRPr/>
            </a:pPr>
            <a:r>
              <a:rPr lang="en-US" sz="2000" dirty="0">
                <a:latin typeface="Gill Sans Light" charset="0"/>
                <a:ea typeface="Gill Sans Light" charset="0"/>
                <a:cs typeface="Gill Sans Light" charset="0"/>
              </a:rPr>
              <a:t>Cache: </a:t>
            </a:r>
          </a:p>
          <a:p>
            <a:pPr lvl="1">
              <a:lnSpc>
                <a:spcPct val="70000"/>
              </a:lnSpc>
              <a:defRPr/>
            </a:pPr>
            <a:r>
              <a:rPr lang="en-US" sz="1700" dirty="0">
                <a:latin typeface="Gill Sans Light" charset="0"/>
                <a:ea typeface="Gill Sans Light" charset="0"/>
                <a:cs typeface="Gill Sans Light" charset="0"/>
              </a:rPr>
              <a:t>L1: 32K </a:t>
            </a:r>
            <a:r>
              <a:rPr lang="en-US" sz="1700" dirty="0" err="1">
                <a:latin typeface="Gill Sans Light" charset="0"/>
                <a:ea typeface="Gill Sans Light" charset="0"/>
                <a:cs typeface="Gill Sans Light" charset="0"/>
              </a:rPr>
              <a:t>Inst</a:t>
            </a:r>
            <a:r>
              <a:rPr lang="en-US" sz="1700" dirty="0">
                <a:latin typeface="Gill Sans Light" charset="0"/>
                <a:ea typeface="Gill Sans Light" charset="0"/>
                <a:cs typeface="Gill Sans Light" charset="0"/>
              </a:rPr>
              <a:t>, 32K Data </a:t>
            </a:r>
            <a:br>
              <a:rPr lang="en-US" sz="1700" dirty="0">
                <a:latin typeface="Gill Sans Light" charset="0"/>
                <a:ea typeface="Gill Sans Light" charset="0"/>
                <a:cs typeface="Gill Sans Light" charset="0"/>
              </a:rPr>
            </a:br>
            <a:r>
              <a:rPr lang="en-US" sz="1700" dirty="0">
                <a:latin typeface="Gill Sans Light" charset="0"/>
                <a:ea typeface="Gill Sans Light" charset="0"/>
                <a:cs typeface="Gill Sans Light" charset="0"/>
              </a:rPr>
              <a:t>(3 clock access)</a:t>
            </a:r>
          </a:p>
          <a:p>
            <a:pPr lvl="1">
              <a:lnSpc>
                <a:spcPct val="70000"/>
              </a:lnSpc>
              <a:defRPr/>
            </a:pPr>
            <a:r>
              <a:rPr lang="en-US" sz="1700" dirty="0">
                <a:latin typeface="Gill Sans Light" charset="0"/>
                <a:ea typeface="Gill Sans Light" charset="0"/>
                <a:cs typeface="Gill Sans Light" charset="0"/>
              </a:rPr>
              <a:t>L2: 256K (8 clock access)</a:t>
            </a:r>
          </a:p>
          <a:p>
            <a:pPr lvl="1">
              <a:lnSpc>
                <a:spcPct val="70000"/>
              </a:lnSpc>
              <a:defRPr/>
            </a:pPr>
            <a:r>
              <a:rPr lang="en-US" sz="1700" dirty="0">
                <a:latin typeface="Gill Sans Light" charset="0"/>
                <a:ea typeface="Gill Sans Light" charset="0"/>
                <a:cs typeface="Gill Sans Light" charset="0"/>
              </a:rPr>
              <a:t>Shared L3: 3MB – 20MB </a:t>
            </a:r>
          </a:p>
        </p:txBody>
      </p:sp>
      <p:sp>
        <p:nvSpPr>
          <p:cNvPr id="4" name="Content Placeholder 3"/>
          <p:cNvSpPr>
            <a:spLocks noGrp="1"/>
          </p:cNvSpPr>
          <p:nvPr>
            <p:ph sz="half" idx="2"/>
          </p:nvPr>
        </p:nvSpPr>
        <p:spPr>
          <a:xfrm>
            <a:off x="5829300" y="4495800"/>
            <a:ext cx="4838700" cy="2362200"/>
          </a:xfrm>
        </p:spPr>
        <p:txBody>
          <a:bodyPr>
            <a:normAutofit/>
          </a:bodyPr>
          <a:lstStyle/>
          <a:p>
            <a:pPr>
              <a:lnSpc>
                <a:spcPct val="70000"/>
              </a:lnSpc>
              <a:defRPr/>
            </a:pPr>
            <a:r>
              <a:rPr lang="en-US" sz="2000">
                <a:latin typeface="Gill Sans Light" charset="0"/>
                <a:ea typeface="Gill Sans Light" charset="0"/>
                <a:cs typeface="Gill Sans Light" charset="0"/>
              </a:rPr>
              <a:t>Transistor count:</a:t>
            </a:r>
          </a:p>
          <a:p>
            <a:pPr lvl="1">
              <a:lnSpc>
                <a:spcPct val="70000"/>
              </a:lnSpc>
              <a:defRPr/>
            </a:pPr>
            <a:r>
              <a:rPr lang="en-US" sz="1700">
                <a:latin typeface="Gill Sans Light" charset="0"/>
                <a:ea typeface="Gill Sans Light" charset="0"/>
                <a:cs typeface="Gill Sans Light" charset="0"/>
              </a:rPr>
              <a:t>504 Million (2 cores, 3MB L3)</a:t>
            </a:r>
          </a:p>
          <a:p>
            <a:pPr lvl="1">
              <a:lnSpc>
                <a:spcPct val="70000"/>
              </a:lnSpc>
              <a:defRPr/>
            </a:pPr>
            <a:r>
              <a:rPr lang="en-US" sz="1700">
                <a:latin typeface="Gill Sans Light" charset="0"/>
                <a:ea typeface="Gill Sans Light" charset="0"/>
                <a:cs typeface="Gill Sans Light" charset="0"/>
              </a:rPr>
              <a:t>2.27 Billion (8 cores, 20MB L3)</a:t>
            </a:r>
          </a:p>
          <a:p>
            <a:pPr>
              <a:lnSpc>
                <a:spcPct val="70000"/>
              </a:lnSpc>
              <a:defRPr/>
            </a:pPr>
            <a:r>
              <a:rPr lang="en-US" sz="2000">
                <a:latin typeface="Gill Sans Light" charset="0"/>
                <a:ea typeface="Gill Sans Light" charset="0"/>
                <a:cs typeface="Gill Sans Light" charset="0"/>
              </a:rPr>
              <a:t>Note that ring bus is on high metal layers – above the Shared L3 Cache</a:t>
            </a:r>
          </a:p>
          <a:p>
            <a:pPr>
              <a:lnSpc>
                <a:spcPct val="70000"/>
              </a:lnSpc>
              <a:defRPr/>
            </a:pPr>
            <a:endParaRPr lang="en-US" sz="2000">
              <a:latin typeface="Gill Sans Light" charset="0"/>
              <a:ea typeface="Gill Sans Light" charset="0"/>
              <a:cs typeface="Gill Sans Light" charset="0"/>
            </a:endParaRPr>
          </a:p>
        </p:txBody>
      </p:sp>
      <p:pic>
        <p:nvPicPr>
          <p:cNvPr id="4608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838200"/>
            <a:ext cx="7239000" cy="359568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203051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D80-F861-6341-8B20-216B19A2AC6E}"/>
              </a:ext>
            </a:extLst>
          </p:cNvPr>
          <p:cNvSpPr>
            <a:spLocks noGrp="1"/>
          </p:cNvSpPr>
          <p:nvPr>
            <p:ph type="title"/>
          </p:nvPr>
        </p:nvSpPr>
        <p:spPr/>
        <p:txBody>
          <a:bodyPr/>
          <a:lstStyle/>
          <a:p>
            <a:r>
              <a:rPr lang="en-US" dirty="0">
                <a:latin typeface="Gill Sans Light" panose="020B0302020104020203" pitchFamily="34" charset="-79"/>
                <a:cs typeface="Gill Sans Light" panose="020B0302020104020203" pitchFamily="34" charset="-79"/>
              </a:rPr>
              <a:t>Not only specialized processors…</a:t>
            </a:r>
          </a:p>
        </p:txBody>
      </p:sp>
      <p:sp>
        <p:nvSpPr>
          <p:cNvPr id="3" name="Content Placeholder 2">
            <a:extLst>
              <a:ext uri="{FF2B5EF4-FFF2-40B4-BE49-F238E27FC236}">
                <a16:creationId xmlns:a16="http://schemas.microsoft.com/office/drawing/2014/main" id="{23814F9D-85C3-8D4E-AEAE-126270A77EF9}"/>
              </a:ext>
            </a:extLst>
          </p:cNvPr>
          <p:cNvSpPr>
            <a:spLocks noGrp="1"/>
          </p:cNvSpPr>
          <p:nvPr>
            <p:ph idx="1"/>
          </p:nvPr>
        </p:nvSpPr>
        <p:spPr>
          <a:xfrm>
            <a:off x="812800" y="914400"/>
            <a:ext cx="4940300" cy="2514600"/>
          </a:xfrm>
        </p:spPr>
        <p:txBody>
          <a:bodyPr/>
          <a:lstStyle/>
          <a:p>
            <a:r>
              <a:rPr lang="en-US" dirty="0"/>
              <a:t>Multi-core processors</a:t>
            </a:r>
          </a:p>
          <a:p>
            <a:pPr lvl="1"/>
            <a:r>
              <a:rPr lang="en-US" dirty="0"/>
              <a:t>Intel Xeon Sierra Forest: </a:t>
            </a:r>
            <a:br>
              <a:rPr lang="en-US" dirty="0"/>
            </a:br>
            <a:r>
              <a:rPr lang="en-US" dirty="0"/>
              <a:t>144 cores; planned 288</a:t>
            </a:r>
          </a:p>
          <a:p>
            <a:pPr lvl="1"/>
            <a:r>
              <a:rPr lang="en-US" dirty="0"/>
              <a:t>AMD </a:t>
            </a:r>
            <a:r>
              <a:rPr lang="en-US" dirty="0" err="1"/>
              <a:t>Epyc</a:t>
            </a:r>
            <a:r>
              <a:rPr lang="en-US" dirty="0"/>
              <a:t> </a:t>
            </a:r>
            <a:br>
              <a:rPr lang="en-US" dirty="0"/>
            </a:br>
            <a:r>
              <a:rPr lang="en-US" dirty="0"/>
              <a:t>128 cores; planned 192</a:t>
            </a:r>
          </a:p>
          <a:p>
            <a:r>
              <a:rPr lang="en-US" dirty="0"/>
              <a:t>System On a Chip (SOC): accelerating trend</a:t>
            </a:r>
          </a:p>
          <a:p>
            <a:pPr lvl="1"/>
            <a:endParaRPr lang="en-US" dirty="0"/>
          </a:p>
          <a:p>
            <a:pPr marL="457200" lvl="1" indent="0">
              <a:buNone/>
            </a:pPr>
            <a:endParaRPr lang="en-US" dirty="0"/>
          </a:p>
          <a:p>
            <a:pPr marL="457200" lvl="1" indent="0">
              <a:buNone/>
            </a:pPr>
            <a:endParaRPr lang="en-US" dirty="0"/>
          </a:p>
          <a:p>
            <a:pPr marL="457200" lvl="1" indent="0">
              <a:buNone/>
            </a:pPr>
            <a:r>
              <a:rPr lang="en-US" dirty="0"/>
              <a:t>  </a:t>
            </a:r>
          </a:p>
          <a:p>
            <a:pPr lvl="1"/>
            <a:endParaRPr lang="en-US" dirty="0"/>
          </a:p>
        </p:txBody>
      </p:sp>
      <p:pic>
        <p:nvPicPr>
          <p:cNvPr id="140294" name="Picture 6" descr="What are the possibilities of the 16 core Neural Engine on the M1 - Other  Topics - Blender Developer Talk">
            <a:extLst>
              <a:ext uri="{FF2B5EF4-FFF2-40B4-BE49-F238E27FC236}">
                <a16:creationId xmlns:a16="http://schemas.microsoft.com/office/drawing/2014/main" id="{29F85BD8-BF4D-7746-91C8-1A9D35132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61403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2582" name="Picture 6" descr="AMD EPYC Bergamo 9754 128-Core 2.25GHz 256MB 360W ZEN4 SP5 9004 CPU  Processor | eBay">
            <a:extLst>
              <a:ext uri="{FF2B5EF4-FFF2-40B4-BE49-F238E27FC236}">
                <a16:creationId xmlns:a16="http://schemas.microsoft.com/office/drawing/2014/main" id="{E3FC80F9-D670-DAE3-10F8-F9A884821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705" y="91440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0AA9C71-040D-AD1B-839B-2CEB0025B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14400"/>
            <a:ext cx="1247805" cy="1698625"/>
          </a:xfrm>
          <a:prstGeom prst="rect">
            <a:avLst/>
          </a:prstGeom>
        </p:spPr>
      </p:pic>
      <p:pic>
        <p:nvPicPr>
          <p:cNvPr id="5" name="Picture 4" descr="A screenshot of a phone&#10;&#10;Description automatically generated">
            <a:extLst>
              <a:ext uri="{FF2B5EF4-FFF2-40B4-BE49-F238E27FC236}">
                <a16:creationId xmlns:a16="http://schemas.microsoft.com/office/drawing/2014/main" id="{57F001C4-6363-FEE1-282D-EB0DC56A5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8588" y="3614031"/>
            <a:ext cx="4991100" cy="2781110"/>
          </a:xfrm>
          <a:prstGeom prst="rect">
            <a:avLst/>
          </a:prstGeom>
        </p:spPr>
      </p:pic>
    </p:spTree>
    <p:extLst>
      <p:ext uri="{BB962C8B-B14F-4D97-AF65-F5344CB8AC3E}">
        <p14:creationId xmlns:p14="http://schemas.microsoft.com/office/powerpoint/2010/main" val="307677614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0EF959-216A-478D-91F3-E4DF8C43279B}"/>
              </a:ext>
            </a:extLst>
          </p:cNvPr>
          <p:cNvSpPr>
            <a:spLocks noGrp="1"/>
          </p:cNvSpPr>
          <p:nvPr>
            <p:ph type="title"/>
          </p:nvPr>
        </p:nvSpPr>
        <p:spPr/>
        <p:txBody>
          <a:bodyPr/>
          <a:lstStyle/>
          <a:p>
            <a:r>
              <a:rPr lang="en-US" dirty="0"/>
              <a:t>SSD overtaking HDD</a:t>
            </a:r>
          </a:p>
        </p:txBody>
      </p:sp>
      <p:pic>
        <p:nvPicPr>
          <p:cNvPr id="15" name="Content Placeholder 14" descr="A screen shot of a computer&#10;&#10;Description automatically generated">
            <a:extLst>
              <a:ext uri="{FF2B5EF4-FFF2-40B4-BE49-F238E27FC236}">
                <a16:creationId xmlns:a16="http://schemas.microsoft.com/office/drawing/2014/main" id="{E7D472CB-195A-4169-AEC3-771D9D08701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05000" y="990600"/>
            <a:ext cx="8458200" cy="5369117"/>
          </a:xfrm>
        </p:spPr>
      </p:pic>
    </p:spTree>
    <p:extLst>
      <p:ext uri="{BB962C8B-B14F-4D97-AF65-F5344CB8AC3E}">
        <p14:creationId xmlns:p14="http://schemas.microsoft.com/office/powerpoint/2010/main" val="278903782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SSD/Flash Dominating</a:t>
            </a:r>
          </a:p>
        </p:txBody>
      </p:sp>
      <p:pic>
        <p:nvPicPr>
          <p:cNvPr id="154626" name="Picture 2" descr="As requested: An improved chart of SSD vs HDD historical and projected  prices. SSD to reach price parity by 2030 if current trend continue. :  r/DataHoarder">
            <a:extLst>
              <a:ext uri="{FF2B5EF4-FFF2-40B4-BE49-F238E27FC236}">
                <a16:creationId xmlns:a16="http://schemas.microsoft.com/office/drawing/2014/main" id="{9E6B2D81-3888-8521-96F1-582F42B6F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066800"/>
            <a:ext cx="3559695" cy="39209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A1F5A5-122C-D95D-3108-810614B66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066800"/>
            <a:ext cx="6794212" cy="4128790"/>
          </a:xfrm>
          <a:prstGeom prst="rect">
            <a:avLst/>
          </a:prstGeom>
        </p:spPr>
      </p:pic>
      <p:sp>
        <p:nvSpPr>
          <p:cNvPr id="3" name="Rectangle 2">
            <a:extLst>
              <a:ext uri="{FF2B5EF4-FFF2-40B4-BE49-F238E27FC236}">
                <a16:creationId xmlns:a16="http://schemas.microsoft.com/office/drawing/2014/main" id="{7BA84313-74B5-E540-AE1C-19FC6A56872F}"/>
              </a:ext>
            </a:extLst>
          </p:cNvPr>
          <p:cNvSpPr/>
          <p:nvPr/>
        </p:nvSpPr>
        <p:spPr bwMode="auto">
          <a:xfrm>
            <a:off x="5791200" y="2286000"/>
            <a:ext cx="914400" cy="2438400"/>
          </a:xfrm>
          <a:prstGeom prst="rect">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194806452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Capacity</a:t>
            </a:r>
          </a:p>
        </p:txBody>
      </p:sp>
      <p:pic>
        <p:nvPicPr>
          <p:cNvPr id="4" name="Picture 3">
            <a:extLst>
              <a:ext uri="{FF2B5EF4-FFF2-40B4-BE49-F238E27FC236}">
                <a16:creationId xmlns:a16="http://schemas.microsoft.com/office/drawing/2014/main" id="{3FE83933-5EDD-194A-A1A5-54B77078C176}"/>
              </a:ext>
            </a:extLst>
          </p:cNvPr>
          <p:cNvPicPr>
            <a:picLocks noChangeAspect="1"/>
          </p:cNvPicPr>
          <p:nvPr/>
        </p:nvPicPr>
        <p:blipFill>
          <a:blip r:embed="rId3"/>
          <a:stretch>
            <a:fillRect/>
          </a:stretch>
        </p:blipFill>
        <p:spPr>
          <a:xfrm>
            <a:off x="685800" y="1066800"/>
            <a:ext cx="3947012" cy="2221720"/>
          </a:xfrm>
          <a:prstGeom prst="rect">
            <a:avLst/>
          </a:prstGeom>
        </p:spPr>
      </p:pic>
      <p:sp>
        <p:nvSpPr>
          <p:cNvPr id="5" name="TextBox 4">
            <a:extLst>
              <a:ext uri="{FF2B5EF4-FFF2-40B4-BE49-F238E27FC236}">
                <a16:creationId xmlns:a16="http://schemas.microsoft.com/office/drawing/2014/main" id="{ADF8B169-9115-F346-A895-7D7DA16E3CA8}"/>
              </a:ext>
            </a:extLst>
          </p:cNvPr>
          <p:cNvSpPr txBox="1"/>
          <p:nvPr/>
        </p:nvSpPr>
        <p:spPr>
          <a:xfrm>
            <a:off x="952773" y="3276600"/>
            <a:ext cx="2880212" cy="707886"/>
          </a:xfrm>
          <a:prstGeom prst="rect">
            <a:avLst/>
          </a:prstGeom>
          <a:noFill/>
        </p:spPr>
        <p:txBody>
          <a:bodyPr wrap="none" rtlCol="0">
            <a:spAutoFit/>
          </a:bodyPr>
          <a:lstStyle/>
          <a:p>
            <a:r>
              <a:rPr lang="en-US" sz="2000" dirty="0">
                <a:latin typeface="Gill Sans Light"/>
              </a:rPr>
              <a:t>Largest SSD 3.5-inch drive:</a:t>
            </a:r>
          </a:p>
          <a:p>
            <a:r>
              <a:rPr lang="en-US" sz="2000" b="0" dirty="0">
                <a:latin typeface="Gill Sans" panose="020B0502020104020203" pitchFamily="34" charset="-79"/>
                <a:cs typeface="Gill Sans" panose="020B0502020104020203" pitchFamily="34" charset="-79"/>
              </a:rPr>
              <a:t>100 TB</a:t>
            </a:r>
            <a:r>
              <a:rPr lang="en-US" sz="2000" dirty="0">
                <a:latin typeface="Gill Sans Light"/>
              </a:rPr>
              <a:t> @ $40K ($400/TB)</a:t>
            </a:r>
          </a:p>
        </p:txBody>
      </p:sp>
      <p:sp>
        <p:nvSpPr>
          <p:cNvPr id="9" name="TextBox 8">
            <a:extLst>
              <a:ext uri="{FF2B5EF4-FFF2-40B4-BE49-F238E27FC236}">
                <a16:creationId xmlns:a16="http://schemas.microsoft.com/office/drawing/2014/main" id="{51CFCA77-7909-CF4F-9CFE-E25A3F841181}"/>
              </a:ext>
            </a:extLst>
          </p:cNvPr>
          <p:cNvSpPr txBox="1"/>
          <p:nvPr/>
        </p:nvSpPr>
        <p:spPr>
          <a:xfrm>
            <a:off x="7162800" y="3307838"/>
            <a:ext cx="3133487" cy="2246769"/>
          </a:xfrm>
          <a:prstGeom prst="rect">
            <a:avLst/>
          </a:prstGeom>
          <a:noFill/>
        </p:spPr>
        <p:txBody>
          <a:bodyPr wrap="none" rtlCol="0">
            <a:spAutoFit/>
          </a:bodyPr>
          <a:lstStyle/>
          <a:p>
            <a:r>
              <a:rPr lang="en-US" sz="2000" dirty="0">
                <a:latin typeface="Gill Sans Light"/>
              </a:rPr>
              <a:t>Largest HDD 3.5-inch drive:</a:t>
            </a:r>
          </a:p>
          <a:p>
            <a:r>
              <a:rPr lang="en-US" sz="2000" b="0" dirty="0">
                <a:latin typeface="Gill Sans" panose="020B0502020104020203" pitchFamily="34" charset="-79"/>
                <a:cs typeface="Gill Sans" panose="020B0502020104020203" pitchFamily="34" charset="-79"/>
              </a:rPr>
              <a:t>24 TB</a:t>
            </a:r>
            <a:r>
              <a:rPr lang="en-US" sz="2000" dirty="0">
                <a:latin typeface="Gill Sans Light"/>
              </a:rPr>
              <a:t> @ $480 ($20/TB)</a:t>
            </a:r>
          </a:p>
          <a:p>
            <a:endParaRPr lang="en-US" sz="2000" dirty="0">
              <a:latin typeface="Gill Sans Light"/>
            </a:endParaRPr>
          </a:p>
          <a:p>
            <a:r>
              <a:rPr lang="en-US" sz="2000" dirty="0">
                <a:latin typeface="Gill Sans Light"/>
              </a:rPr>
              <a:t>Cheaper, but</a:t>
            </a:r>
          </a:p>
          <a:p>
            <a:pPr marL="342900" indent="-342900">
              <a:buFont typeface="Arial" panose="020B0604020202020204" pitchFamily="34" charset="0"/>
              <a:buChar char="•"/>
            </a:pPr>
            <a:r>
              <a:rPr lang="en-US" sz="2000" dirty="0">
                <a:latin typeface="Gill Sans Light"/>
              </a:rPr>
              <a:t>Slower (10x-100x)</a:t>
            </a:r>
          </a:p>
          <a:p>
            <a:pPr marL="342900" indent="-342900">
              <a:buFont typeface="Arial" panose="020B0604020202020204" pitchFamily="34" charset="0"/>
              <a:buChar char="•"/>
            </a:pPr>
            <a:r>
              <a:rPr lang="en-US" sz="2000" dirty="0">
                <a:latin typeface="Gill Sans Light"/>
              </a:rPr>
              <a:t>Consumes more power</a:t>
            </a:r>
          </a:p>
          <a:p>
            <a:pPr marL="342900" indent="-342900">
              <a:buFont typeface="Arial" panose="020B0604020202020204" pitchFamily="34" charset="0"/>
              <a:buChar char="•"/>
            </a:pPr>
            <a:r>
              <a:rPr lang="en-US" sz="2000" dirty="0">
                <a:latin typeface="Gill Sans Light"/>
              </a:rPr>
              <a:t>Less reliable</a:t>
            </a:r>
          </a:p>
        </p:txBody>
      </p:sp>
      <p:sp>
        <p:nvSpPr>
          <p:cNvPr id="11" name="TextBox 10">
            <a:extLst>
              <a:ext uri="{FF2B5EF4-FFF2-40B4-BE49-F238E27FC236}">
                <a16:creationId xmlns:a16="http://schemas.microsoft.com/office/drawing/2014/main" id="{BBE0FE31-ADDF-004D-9306-B000EE1F3E55}"/>
              </a:ext>
            </a:extLst>
          </p:cNvPr>
          <p:cNvSpPr txBox="1"/>
          <p:nvPr/>
        </p:nvSpPr>
        <p:spPr>
          <a:xfrm>
            <a:off x="990600" y="5692914"/>
            <a:ext cx="2866682" cy="707886"/>
          </a:xfrm>
          <a:prstGeom prst="rect">
            <a:avLst/>
          </a:prstGeom>
          <a:noFill/>
        </p:spPr>
        <p:txBody>
          <a:bodyPr wrap="none" rtlCol="0">
            <a:spAutoFit/>
          </a:bodyPr>
          <a:lstStyle/>
          <a:p>
            <a:r>
              <a:rPr lang="en-US" sz="2000" dirty="0">
                <a:latin typeface="Gill Sans Light"/>
              </a:rPr>
              <a:t>Leven SSD 2.5-inch drive:</a:t>
            </a:r>
          </a:p>
          <a:p>
            <a:r>
              <a:rPr lang="en-US" sz="2000" b="0" dirty="0">
                <a:latin typeface="Gill Sans" panose="020B0502020104020203" pitchFamily="34" charset="-79"/>
                <a:cs typeface="Gill Sans" panose="020B0502020104020203" pitchFamily="34" charset="-79"/>
              </a:rPr>
              <a:t>4 TB </a:t>
            </a:r>
            <a:r>
              <a:rPr lang="en-US" sz="2000" dirty="0">
                <a:latin typeface="Gill Sans Light"/>
              </a:rPr>
              <a:t>@ $180 ($45/TB)</a:t>
            </a:r>
          </a:p>
        </p:txBody>
      </p:sp>
      <p:pic>
        <p:nvPicPr>
          <p:cNvPr id="155654" name="Picture 6">
            <a:extLst>
              <a:ext uri="{FF2B5EF4-FFF2-40B4-BE49-F238E27FC236}">
                <a16:creationId xmlns:a16="http://schemas.microsoft.com/office/drawing/2014/main" id="{E38DAF65-59D8-1274-9C23-8DB3FA86D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73" y="4141848"/>
            <a:ext cx="2164728" cy="1444490"/>
          </a:xfrm>
          <a:prstGeom prst="rect">
            <a:avLst/>
          </a:prstGeom>
          <a:noFill/>
          <a:extLst>
            <a:ext uri="{909E8E84-426E-40DD-AFC4-6F175D3DCCD1}">
              <a14:hiddenFill xmlns:a14="http://schemas.microsoft.com/office/drawing/2010/main">
                <a:solidFill>
                  <a:srgbClr val="FFFFFF"/>
                </a:solidFill>
              </a14:hiddenFill>
            </a:ext>
          </a:extLst>
        </p:spPr>
      </p:pic>
      <p:pic>
        <p:nvPicPr>
          <p:cNvPr id="155656" name="Picture 8">
            <a:extLst>
              <a:ext uri="{FF2B5EF4-FFF2-40B4-BE49-F238E27FC236}">
                <a16:creationId xmlns:a16="http://schemas.microsoft.com/office/drawing/2014/main" id="{A527A0BB-9B53-ECA5-C26F-B3BA6B70D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698" y="1073888"/>
            <a:ext cx="2866682" cy="215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5706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eed for Speed – InfiniBand Network Bandwidth Evolution | FS Community">
            <a:extLst>
              <a:ext uri="{FF2B5EF4-FFF2-40B4-BE49-F238E27FC236}">
                <a16:creationId xmlns:a16="http://schemas.microsoft.com/office/drawing/2014/main" id="{07DAED7D-2F2E-77EC-9F05-19E79341C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352800"/>
            <a:ext cx="5060950" cy="3060373"/>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Network Capacity</a:t>
            </a:r>
          </a:p>
        </p:txBody>
      </p:sp>
      <p:sp>
        <p:nvSpPr>
          <p:cNvPr id="37891" name="Rectangle 4"/>
          <p:cNvSpPr>
            <a:spLocks noChangeArrowheads="1"/>
          </p:cNvSpPr>
          <p:nvPr/>
        </p:nvSpPr>
        <p:spPr bwMode="auto">
          <a:xfrm>
            <a:off x="304800" y="5133201"/>
            <a:ext cx="67056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1200" b="0" dirty="0">
                <a:latin typeface="Gill Sans Light" charset="0"/>
                <a:cs typeface="Gill Sans Light" charset="0"/>
              </a:rPr>
              <a:t>(source: </a:t>
            </a:r>
            <a:r>
              <a:rPr lang="en-US" sz="1200" b="0" dirty="0">
                <a:latin typeface="Gill Sans Light" charset="0"/>
                <a:cs typeface="Gill Sans Light" charset="0"/>
                <a:hlinkClick r:id="rId4"/>
              </a:rPr>
              <a:t>https://www.marvell.com/blogs/how-pcie-interconnect-is-critical-for-the-emerging-ai-era.html</a:t>
            </a:r>
            <a:r>
              <a:rPr lang="en-US" sz="1200" b="0" dirty="0">
                <a:latin typeface="Gill Sans Light" charset="0"/>
                <a:cs typeface="Gill Sans Light" charset="0"/>
              </a:rPr>
              <a:t>)</a:t>
            </a:r>
          </a:p>
        </p:txBody>
      </p:sp>
      <p:pic>
        <p:nvPicPr>
          <p:cNvPr id="2050" name="Picture 2" descr="How PCIe Interconnect is Critical for the Emerging AI Era">
            <a:extLst>
              <a:ext uri="{FF2B5EF4-FFF2-40B4-BE49-F238E27FC236}">
                <a16:creationId xmlns:a16="http://schemas.microsoft.com/office/drawing/2014/main" id="{DCDF883B-B793-77E4-DA1B-F1374DF529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289864"/>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F4839-7228-4FAD-575A-3C51D251D79E}"/>
              </a:ext>
            </a:extLst>
          </p:cNvPr>
          <p:cNvSpPr txBox="1"/>
          <p:nvPr/>
        </p:nvSpPr>
        <p:spPr>
          <a:xfrm>
            <a:off x="2108949" y="1828800"/>
            <a:ext cx="710451"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PCIe</a:t>
            </a:r>
          </a:p>
        </p:txBody>
      </p:sp>
      <p:pic>
        <p:nvPicPr>
          <p:cNvPr id="2052" name="Picture 4" descr="Ethernet celebrates 50 years with 2023 roadmap and demo | Industrial  Ethernet Book">
            <a:extLst>
              <a:ext uri="{FF2B5EF4-FFF2-40B4-BE49-F238E27FC236}">
                <a16:creationId xmlns:a16="http://schemas.microsoft.com/office/drawing/2014/main" id="{2708F545-CFBF-43E2-0791-4181D5E23E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970" y="76200"/>
            <a:ext cx="399923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D20ECC80-97C5-897C-5E86-37B7EE5CE68C}"/>
              </a:ext>
            </a:extLst>
          </p:cNvPr>
          <p:cNvSpPr>
            <a:spLocks noChangeArrowheads="1"/>
          </p:cNvSpPr>
          <p:nvPr/>
        </p:nvSpPr>
        <p:spPr bwMode="auto">
          <a:xfrm>
            <a:off x="7887970" y="2782669"/>
            <a:ext cx="39992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1200" b="0" dirty="0">
                <a:latin typeface="Gill Sans Light" charset="0"/>
                <a:cs typeface="Gill Sans Light" charset="0"/>
              </a:rPr>
              <a:t>(source: </a:t>
            </a:r>
            <a:r>
              <a:rPr lang="en-US" sz="1200" b="0" dirty="0">
                <a:latin typeface="Gill Sans Light" charset="0"/>
                <a:cs typeface="Gill Sans Light" charset="0"/>
                <a:hlinkClick r:id="rId7"/>
              </a:rPr>
              <a:t>https://iebmedia.com/technology/industrial-ethernet/ethernet-celebrates-50-years-with-2023-roadmap-and-demo/</a:t>
            </a:r>
            <a:r>
              <a:rPr lang="en-US" sz="1200" b="0" dirty="0">
                <a:latin typeface="Gill Sans Light" charset="0"/>
                <a:cs typeface="Gill Sans Light" charset="0"/>
              </a:rPr>
              <a:t> )</a:t>
            </a:r>
          </a:p>
        </p:txBody>
      </p:sp>
      <p:sp>
        <p:nvSpPr>
          <p:cNvPr id="4" name="Rectangle 4">
            <a:extLst>
              <a:ext uri="{FF2B5EF4-FFF2-40B4-BE49-F238E27FC236}">
                <a16:creationId xmlns:a16="http://schemas.microsoft.com/office/drawing/2014/main" id="{71F5CBE5-F277-2397-10E9-B2BC7AA5BD99}"/>
              </a:ext>
            </a:extLst>
          </p:cNvPr>
          <p:cNvSpPr>
            <a:spLocks noChangeArrowheads="1"/>
          </p:cNvSpPr>
          <p:nvPr/>
        </p:nvSpPr>
        <p:spPr bwMode="auto">
          <a:xfrm>
            <a:off x="7710919" y="6172200"/>
            <a:ext cx="387148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1200" b="0" dirty="0">
                <a:latin typeface="Gill Sans Light" charset="0"/>
                <a:cs typeface="Gill Sans Light" charset="0"/>
              </a:rPr>
              <a:t>(source: </a:t>
            </a:r>
            <a:r>
              <a:rPr lang="en-US" sz="1200" b="0" dirty="0">
                <a:latin typeface="Gill Sans Light" charset="0"/>
                <a:cs typeface="Gill Sans Light" charset="0"/>
                <a:hlinkClick r:id="rId8"/>
              </a:rPr>
              <a:t>https://community.fs.com/article/need-for-speed-%E2%80%93-infiniband-network-bandwidth-evolution.html</a:t>
            </a:r>
            <a:r>
              <a:rPr lang="en-US" sz="1200" b="0" dirty="0">
                <a:latin typeface="Gill Sans Light" charset="0"/>
                <a:cs typeface="Gill Sans Light" charset="0"/>
              </a:rPr>
              <a:t>)</a:t>
            </a:r>
          </a:p>
        </p:txBody>
      </p:sp>
    </p:spTree>
    <p:extLst>
      <p:ext uri="{BB962C8B-B14F-4D97-AF65-F5344CB8AC3E}">
        <p14:creationId xmlns:p14="http://schemas.microsoft.com/office/powerpoint/2010/main" val="3593846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dissolve">
                                      <p:cBhvr>
                                        <p:cTn id="7" dur="500"/>
                                        <p:tgtEl>
                                          <p:spTgt spid="205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7891"/>
                                        </p:tgtEl>
                                        <p:attrNameLst>
                                          <p:attrName>style.visibility</p:attrName>
                                        </p:attrNameLst>
                                      </p:cBhvr>
                                      <p:to>
                                        <p:strVal val="visible"/>
                                      </p:to>
                                    </p:set>
                                    <p:animEffect transition="in" filter="dissolve">
                                      <p:cBhvr>
                                        <p:cTn id="15" dur="500"/>
                                        <p:tgtEl>
                                          <p:spTgt spid="37891"/>
                                        </p:tgtEl>
                                      </p:cBhvr>
                                    </p:animEffect>
                                  </p:childTnLst>
                                </p:cTn>
                              </p:par>
                              <p:par>
                                <p:cTn id="16" presetID="9"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dissolve">
                                      <p:cBhvr>
                                        <p:cTn id="18" dur="500"/>
                                        <p:tgtEl>
                                          <p:spTgt spid="205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054"/>
                                        </p:tgtEl>
                                        <p:attrNameLst>
                                          <p:attrName>style.visibility</p:attrName>
                                        </p:attrNameLst>
                                      </p:cBhvr>
                                      <p:to>
                                        <p:strVal val="visible"/>
                                      </p:to>
                                    </p:set>
                                    <p:animEffect transition="in" filter="dissolve">
                                      <p:cBhvr>
                                        <p:cTn id="26" dur="500"/>
                                        <p:tgtEl>
                                          <p:spTgt spid="205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2" grpId="0"/>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Title 4"/>
          <p:cNvSpPr>
            <a:spLocks noGrp="1"/>
          </p:cNvSpPr>
          <p:nvPr>
            <p:ph type="title"/>
          </p:nvPr>
        </p:nvSpPr>
        <p:spPr/>
        <p:txBody>
          <a:bodyPr/>
          <a:lstStyle/>
          <a:p>
            <a:pPr>
              <a:defRPr/>
            </a:pPr>
            <a:r>
              <a:rPr lang="en-US" altLang="en-US">
                <a:latin typeface="Gill Sans Light" charset="0"/>
                <a:cs typeface="Gill Sans Light" charset="0"/>
              </a:rPr>
              <a:t>People-to-Computer Ratio Over Time</a:t>
            </a:r>
          </a:p>
        </p:txBody>
      </p:sp>
      <p:sp>
        <p:nvSpPr>
          <p:cNvPr id="21507" name="Rectangle 6"/>
          <p:cNvSpPr>
            <a:spLocks noGrp="1" noChangeArrowheads="1"/>
          </p:cNvSpPr>
          <p:nvPr>
            <p:ph type="body" idx="1"/>
          </p:nvPr>
        </p:nvSpPr>
        <p:spPr>
          <a:xfrm>
            <a:off x="2209800" y="5638800"/>
            <a:ext cx="7924800" cy="838200"/>
          </a:xfrm>
        </p:spPr>
        <p:txBody>
          <a:bodyPr/>
          <a:lstStyle/>
          <a:p>
            <a:pPr>
              <a:defRPr/>
            </a:pPr>
            <a:r>
              <a:rPr lang="en-US" altLang="en-US" dirty="0">
                <a:solidFill>
                  <a:schemeClr val="hlink"/>
                </a:solidFill>
              </a:rPr>
              <a:t>Today: multiple CPUs/person!</a:t>
            </a:r>
          </a:p>
          <a:p>
            <a:pPr lvl="1">
              <a:defRPr/>
            </a:pPr>
            <a:r>
              <a:rPr lang="en-US" altLang="en-US" dirty="0">
                <a:solidFill>
                  <a:schemeClr val="hlink"/>
                </a:solidFill>
              </a:rPr>
              <a:t>Approaching 100s?</a:t>
            </a:r>
          </a:p>
        </p:txBody>
      </p:sp>
      <p:pic>
        <p:nvPicPr>
          <p:cNvPr id="21508" name="Content Placeholder 6" descr="Ratio - Culler.png"/>
          <p:cNvPicPr>
            <a:picLocks noGrp="1" noChangeAspect="1"/>
          </p:cNvPicPr>
          <p:nvPr>
            <p:ph idx="4294967295"/>
          </p:nvPr>
        </p:nvPicPr>
        <p:blipFill>
          <a:blip r:embed="rId3" cstate="email">
            <a:extLst>
              <a:ext uri="{28A0092B-C50C-407E-A947-70E740481C1C}">
                <a14:useLocalDpi xmlns:a14="http://schemas.microsoft.com/office/drawing/2010/main" val="0"/>
              </a:ext>
            </a:extLst>
          </a:blip>
          <a:srcRect l="3731" t="18130" r="6715" b="16199"/>
          <a:stretch>
            <a:fillRect/>
          </a:stretch>
        </p:blipFill>
        <p:spPr>
          <a:xfrm>
            <a:off x="1828800" y="838200"/>
            <a:ext cx="8382000" cy="4749800"/>
          </a:xfrm>
        </p:spPr>
      </p:pic>
      <p:sp>
        <p:nvSpPr>
          <p:cNvPr id="28676" name="Rectangle 8"/>
          <p:cNvSpPr>
            <a:spLocks noChangeArrowheads="1"/>
          </p:cNvSpPr>
          <p:nvPr/>
        </p:nvSpPr>
        <p:spPr bwMode="auto">
          <a:xfrm>
            <a:off x="5410200" y="838200"/>
            <a:ext cx="1371600" cy="609600"/>
          </a:xfrm>
          <a:prstGeom prst="rect">
            <a:avLst/>
          </a:prstGeom>
          <a:solidFill>
            <a:schemeClr val="bg1"/>
          </a:solidFill>
          <a:ln w="57150">
            <a:solidFill>
              <a:schemeClr val="bg1"/>
            </a:solidFill>
            <a:round/>
            <a:headEnd/>
            <a:tailEnd/>
          </a:ln>
        </p:spPr>
        <p:txBody>
          <a:bodyPr/>
          <a:lstStyle/>
          <a:p>
            <a:endParaRPr lang="en-US">
              <a:latin typeface="Gill Sans"/>
              <a:cs typeface="Gill Sans"/>
            </a:endParaRPr>
          </a:p>
        </p:txBody>
      </p:sp>
      <p:sp>
        <p:nvSpPr>
          <p:cNvPr id="28677" name="TextBox 7"/>
          <p:cNvSpPr txBox="1">
            <a:spLocks noChangeArrowheads="1"/>
          </p:cNvSpPr>
          <p:nvPr/>
        </p:nvSpPr>
        <p:spPr bwMode="auto">
          <a:xfrm>
            <a:off x="4800601" y="1143000"/>
            <a:ext cx="19272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a:cs typeface="Gill Sans"/>
              </a:rPr>
              <a:t>From David Culler</a:t>
            </a:r>
          </a:p>
        </p:txBody>
      </p:sp>
    </p:spTree>
    <p:extLst>
      <p:ext uri="{BB962C8B-B14F-4D97-AF65-F5344CB8AC3E}">
        <p14:creationId xmlns:p14="http://schemas.microsoft.com/office/powerpoint/2010/main" val="27455536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ED9-5433-47B0-9D9F-056B5BFECF73}"/>
              </a:ext>
            </a:extLst>
          </p:cNvPr>
          <p:cNvSpPr>
            <a:spLocks noGrp="1"/>
          </p:cNvSpPr>
          <p:nvPr>
            <p:ph type="title"/>
          </p:nvPr>
        </p:nvSpPr>
        <p:spPr/>
        <p:txBody>
          <a:bodyPr/>
          <a:lstStyle/>
          <a:p>
            <a:r>
              <a:rPr lang="en-US" dirty="0"/>
              <a:t>And Range of Timescales</a:t>
            </a:r>
          </a:p>
        </p:txBody>
      </p:sp>
      <p:pic>
        <p:nvPicPr>
          <p:cNvPr id="8" name="Content Placeholder 7" descr="A screenshot of a cell phone&#10;&#10;Description automatically generated">
            <a:extLst>
              <a:ext uri="{FF2B5EF4-FFF2-40B4-BE49-F238E27FC236}">
                <a16:creationId xmlns:a16="http://schemas.microsoft.com/office/drawing/2014/main" id="{5CFCD8A6-64F1-4EC3-AD74-4C1D767B1B2E}"/>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114800" y="914400"/>
            <a:ext cx="7266724" cy="4200561"/>
          </a:xfrm>
        </p:spPr>
      </p:pic>
      <p:sp>
        <p:nvSpPr>
          <p:cNvPr id="9" name="TextBox 8">
            <a:extLst>
              <a:ext uri="{FF2B5EF4-FFF2-40B4-BE49-F238E27FC236}">
                <a16:creationId xmlns:a16="http://schemas.microsoft.com/office/drawing/2014/main" id="{457381C8-8B72-4BE1-BBDF-C1030439B65A}"/>
              </a:ext>
            </a:extLst>
          </p:cNvPr>
          <p:cNvSpPr txBox="1"/>
          <p:nvPr/>
        </p:nvSpPr>
        <p:spPr>
          <a:xfrm>
            <a:off x="381000" y="1644339"/>
            <a:ext cx="3658183" cy="1384995"/>
          </a:xfrm>
          <a:prstGeom prst="rect">
            <a:avLst/>
          </a:prstGeom>
          <a:noFill/>
        </p:spPr>
        <p:txBody>
          <a:bodyPr wrap="square" rtlCol="0">
            <a:spAutoFit/>
          </a:bodyPr>
          <a:lstStyle/>
          <a:p>
            <a:r>
              <a:rPr lang="en-US" sz="2800" b="1" dirty="0">
                <a:latin typeface="Gill Sans Light"/>
              </a:rPr>
              <a:t>Jeff Dean: “Numbers Everyone Should Know”</a:t>
            </a:r>
          </a:p>
        </p:txBody>
      </p:sp>
    </p:spTree>
    <p:extLst>
      <p:ext uri="{BB962C8B-B14F-4D97-AF65-F5344CB8AC3E}">
        <p14:creationId xmlns:p14="http://schemas.microsoft.com/office/powerpoint/2010/main" val="325526575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Challenge: Complexity</a:t>
            </a:r>
          </a:p>
        </p:txBody>
      </p:sp>
      <p:sp>
        <p:nvSpPr>
          <p:cNvPr id="3" name="Content Placeholder 2"/>
          <p:cNvSpPr>
            <a:spLocks noGrp="1"/>
          </p:cNvSpPr>
          <p:nvPr>
            <p:ph idx="1"/>
          </p:nvPr>
        </p:nvSpPr>
        <p:spPr>
          <a:xfrm>
            <a:off x="1219200" y="914400"/>
            <a:ext cx="10439400" cy="5105400"/>
          </a:xfrm>
        </p:spPr>
        <p:txBody>
          <a:bodyPr/>
          <a:lstStyle/>
          <a:p>
            <a:pPr>
              <a:defRPr/>
            </a:pPr>
            <a:r>
              <a:rPr lang="en-US" dirty="0">
                <a:ea typeface="ＭＳ Ｐゴシック" charset="0"/>
              </a:rPr>
              <a:t>Applications consisting of…</a:t>
            </a:r>
          </a:p>
          <a:p>
            <a:pPr lvl="1">
              <a:defRPr/>
            </a:pPr>
            <a:r>
              <a:rPr lang="en-US" dirty="0">
                <a:ea typeface="ＭＳ Ｐゴシック" charset="0"/>
              </a:rPr>
              <a:t>… a variety of software modules that …</a:t>
            </a:r>
          </a:p>
          <a:p>
            <a:pPr lvl="1">
              <a:defRPr/>
            </a:pPr>
            <a:r>
              <a:rPr lang="en-US" dirty="0">
                <a:ea typeface="ＭＳ Ｐゴシック" charset="0"/>
              </a:rPr>
              <a:t>… run on a variety of devices (machines) that</a:t>
            </a:r>
          </a:p>
          <a:p>
            <a:pPr lvl="2">
              <a:defRPr/>
            </a:pPr>
            <a:r>
              <a:rPr lang="en-US" dirty="0">
                <a:ea typeface="ＭＳ Ｐゴシック" charset="0"/>
              </a:rPr>
              <a:t>… implement different hardware architectures</a:t>
            </a:r>
          </a:p>
          <a:p>
            <a:pPr lvl="2">
              <a:defRPr/>
            </a:pPr>
            <a:r>
              <a:rPr lang="en-US" dirty="0">
                <a:ea typeface="ＭＳ Ｐゴシック" charset="0"/>
              </a:rPr>
              <a:t>… run competing applications</a:t>
            </a:r>
          </a:p>
          <a:p>
            <a:pPr lvl="2">
              <a:defRPr/>
            </a:pPr>
            <a:r>
              <a:rPr lang="en-US" dirty="0">
                <a:ea typeface="ＭＳ Ｐゴシック" charset="0"/>
              </a:rPr>
              <a:t>… fail in unexpected ways</a:t>
            </a:r>
          </a:p>
          <a:p>
            <a:pPr lvl="2">
              <a:defRPr/>
            </a:pPr>
            <a:r>
              <a:rPr lang="en-US" dirty="0">
                <a:ea typeface="ＭＳ Ｐゴシック" charset="0"/>
              </a:rPr>
              <a:t>… can be under a variety of attacks</a:t>
            </a:r>
          </a:p>
          <a:p>
            <a:pPr>
              <a:defRPr/>
            </a:pPr>
            <a:endParaRPr lang="en-US" dirty="0">
              <a:ea typeface="ＭＳ Ｐゴシック" charset="0"/>
            </a:endParaRPr>
          </a:p>
          <a:p>
            <a:pPr>
              <a:defRPr/>
            </a:pPr>
            <a:r>
              <a:rPr lang="en-US" dirty="0">
                <a:ea typeface="ＭＳ Ｐゴシック" charset="0"/>
              </a:rPr>
              <a:t>Not feasible to test software for all possible environments and combinations of components and devices</a:t>
            </a:r>
          </a:p>
          <a:p>
            <a:pPr lvl="1">
              <a:defRPr/>
            </a:pPr>
            <a:r>
              <a:rPr lang="en-US" dirty="0">
                <a:ea typeface="ＭＳ Ｐゴシック" charset="0"/>
              </a:rPr>
              <a:t>The question is not whether there are bugs but how serious are the bugs! </a:t>
            </a:r>
          </a:p>
          <a:p>
            <a:pPr lvl="1">
              <a:defRPr/>
            </a:pPr>
            <a:endParaRPr lang="en-US" dirty="0">
              <a:ea typeface="ＭＳ Ｐゴシック" charset="0"/>
            </a:endParaRPr>
          </a:p>
        </p:txBody>
      </p:sp>
    </p:spTree>
    <p:extLst>
      <p:ext uri="{BB962C8B-B14F-4D97-AF65-F5344CB8AC3E}">
        <p14:creationId xmlns:p14="http://schemas.microsoft.com/office/powerpoint/2010/main" val="2411622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9261878-E00D-5248-B4CF-669FA88B625B}"/>
              </a:ext>
            </a:extLst>
          </p:cNvPr>
          <p:cNvSpPr txBox="1">
            <a:spLocks/>
          </p:cNvSpPr>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a:lstStyle>
          <a:p>
            <a:pPr>
              <a:defRPr/>
            </a:pPr>
            <a:r>
              <a:rPr lang="en-US" altLang="en-US" b="0" kern="0" dirty="0">
                <a:latin typeface="Gill Sans Light" charset="0"/>
                <a:ea typeface="Gill Sans" charset="0"/>
                <a:cs typeface="Gill Sans Light" charset="0"/>
              </a:rPr>
              <a:t>Everything going distributed and heterogeneous</a:t>
            </a:r>
          </a:p>
        </p:txBody>
      </p:sp>
      <p:sp>
        <p:nvSpPr>
          <p:cNvPr id="4" name="Content Placeholder 3">
            <a:extLst>
              <a:ext uri="{FF2B5EF4-FFF2-40B4-BE49-F238E27FC236}">
                <a16:creationId xmlns:a16="http://schemas.microsoft.com/office/drawing/2014/main" id="{376D9049-DBDD-7545-8E3E-3773A86234B0}"/>
              </a:ext>
            </a:extLst>
          </p:cNvPr>
          <p:cNvSpPr>
            <a:spLocks noGrp="1"/>
          </p:cNvSpPr>
          <p:nvPr>
            <p:ph idx="1"/>
          </p:nvPr>
        </p:nvSpPr>
        <p:spPr/>
        <p:txBody>
          <a:bodyPr/>
          <a:lstStyle/>
          <a:p>
            <a:r>
              <a:rPr lang="en-US" dirty="0"/>
              <a:t>Need to scale</a:t>
            </a:r>
          </a:p>
          <a:p>
            <a:pPr lvl="1"/>
            <a:r>
              <a:rPr lang="en-US" dirty="0"/>
              <a:t>Machine learning (AI) workloads</a:t>
            </a:r>
          </a:p>
          <a:p>
            <a:pPr lvl="1"/>
            <a:r>
              <a:rPr lang="en-US" dirty="0"/>
              <a:t>Big Data analytics</a:t>
            </a:r>
          </a:p>
          <a:p>
            <a:pPr lvl="1"/>
            <a:r>
              <a:rPr lang="en-US" dirty="0"/>
              <a:t>Scientific computing</a:t>
            </a:r>
          </a:p>
          <a:p>
            <a:pPr lvl="1"/>
            <a:r>
              <a:rPr lang="en-US" dirty="0"/>
              <a:t>…</a:t>
            </a:r>
          </a:p>
          <a:p>
            <a:pPr marL="457200" lvl="1" indent="0">
              <a:buNone/>
            </a:pPr>
            <a:endParaRPr lang="en-US" dirty="0"/>
          </a:p>
          <a:p>
            <a:r>
              <a:rPr lang="en-US" dirty="0"/>
              <a:t>Everything is connected!</a:t>
            </a:r>
          </a:p>
          <a:p>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418680628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Enrollment</a:t>
            </a:r>
          </a:p>
        </p:txBody>
      </p:sp>
      <p:sp>
        <p:nvSpPr>
          <p:cNvPr id="3" name="Content Placeholder 2"/>
          <p:cNvSpPr>
            <a:spLocks noGrp="1"/>
          </p:cNvSpPr>
          <p:nvPr>
            <p:ph idx="1"/>
          </p:nvPr>
        </p:nvSpPr>
        <p:spPr>
          <a:xfrm>
            <a:off x="596900" y="849923"/>
            <a:ext cx="10998200" cy="5474677"/>
          </a:xfrm>
        </p:spPr>
        <p:txBody>
          <a:bodyPr/>
          <a:lstStyle/>
          <a:p>
            <a:pPr>
              <a:lnSpc>
                <a:spcPct val="85000"/>
              </a:lnSpc>
              <a:defRPr/>
            </a:pPr>
            <a:r>
              <a:rPr lang="en-US" dirty="0">
                <a:solidFill>
                  <a:srgbClr val="FF0000"/>
                </a:solidFill>
                <a:ea typeface="ＭＳ Ｐゴシック" charset="0"/>
              </a:rPr>
              <a:t>This is an Early Drop Deadline course (September 6th)</a:t>
            </a:r>
          </a:p>
          <a:p>
            <a:pPr lvl="1">
              <a:lnSpc>
                <a:spcPct val="85000"/>
              </a:lnSpc>
              <a:defRPr/>
            </a:pPr>
            <a:r>
              <a:rPr lang="en-US" dirty="0">
                <a:ea typeface="ＭＳ Ｐゴシック" charset="0"/>
              </a:rPr>
              <a:t>If you are not serious about taking, please drop early </a:t>
            </a:r>
          </a:p>
          <a:p>
            <a:pPr lvl="1">
              <a:lnSpc>
                <a:spcPct val="85000"/>
              </a:lnSpc>
              <a:defRPr/>
            </a:pPr>
            <a:r>
              <a:rPr lang="en-US" dirty="0">
                <a:ea typeface="ＭＳ Ｐゴシック" charset="0"/>
              </a:rPr>
              <a:t>Department will continue to admit students as other students drop</a:t>
            </a:r>
          </a:p>
          <a:p>
            <a:pPr lvl="1">
              <a:lnSpc>
                <a:spcPct val="85000"/>
              </a:lnSpc>
              <a:defRPr/>
            </a:pPr>
            <a:r>
              <a:rPr lang="en-US" dirty="0">
                <a:ea typeface="ＭＳ Ｐゴシック" charset="0"/>
              </a:rPr>
              <a:t>Really hard to drop afterwards!  </a:t>
            </a:r>
          </a:p>
          <a:p>
            <a:pPr lvl="2">
              <a:lnSpc>
                <a:spcPct val="85000"/>
              </a:lnSpc>
              <a:defRPr/>
            </a:pPr>
            <a:r>
              <a:rPr lang="en-US" dirty="0">
                <a:ea typeface="ＭＳ Ｐゴシック" charset="0"/>
              </a:rPr>
              <a:t>Don’t forget to keep up with work if you are still on the waitlist!</a:t>
            </a:r>
          </a:p>
          <a:p>
            <a:pPr marL="914400" lvl="2" indent="0">
              <a:lnSpc>
                <a:spcPct val="85000"/>
              </a:lnSpc>
              <a:buNone/>
              <a:defRPr/>
            </a:pPr>
            <a:endParaRPr lang="en-US" dirty="0">
              <a:ea typeface="ＭＳ Ｐゴシック" charset="0"/>
            </a:endParaRPr>
          </a:p>
          <a:p>
            <a:pPr>
              <a:lnSpc>
                <a:spcPct val="85000"/>
              </a:lnSpc>
              <a:defRPr/>
            </a:pPr>
            <a:r>
              <a:rPr lang="en-US" dirty="0">
                <a:ea typeface="ＭＳ Ｐゴシック" charset="0"/>
              </a:rPr>
              <a:t>On the waitlist/Concurrent enrollment ?</a:t>
            </a:r>
            <a:endParaRPr lang="en-US" dirty="0">
              <a:solidFill>
                <a:srgbClr val="FF0000"/>
              </a:solidFill>
              <a:ea typeface="ＭＳ Ｐゴシック" charset="0"/>
            </a:endParaRPr>
          </a:p>
          <a:p>
            <a:pPr lvl="1">
              <a:lnSpc>
                <a:spcPct val="85000"/>
              </a:lnSpc>
              <a:defRPr/>
            </a:pPr>
            <a:r>
              <a:rPr lang="en-US" dirty="0">
                <a:solidFill>
                  <a:srgbClr val="FF0000"/>
                </a:solidFill>
                <a:ea typeface="ＭＳ Ｐゴシック" charset="0"/>
              </a:rPr>
              <a:t>All decisions </a:t>
            </a:r>
            <a:r>
              <a:rPr lang="en-US" dirty="0">
                <a:solidFill>
                  <a:srgbClr val="FF0000"/>
                </a:solidFill>
              </a:rPr>
              <a:t>concerning appeals for enrolling in the course are made by CS departmental staff; the course staff have no say in the matter. Se please do not e-mail us about waitlist or concurrent enrollment.</a:t>
            </a:r>
            <a:endParaRPr lang="en-US" dirty="0">
              <a:solidFill>
                <a:srgbClr val="FF0000"/>
              </a:solidFill>
              <a:ea typeface="ＭＳ Ｐゴシック" charset="0"/>
            </a:endParaRPr>
          </a:p>
          <a:p>
            <a:pPr lvl="1">
              <a:lnSpc>
                <a:spcPct val="85000"/>
              </a:lnSpc>
              <a:defRPr/>
            </a:pPr>
            <a:r>
              <a:rPr lang="en-US" dirty="0">
                <a:solidFill>
                  <a:srgbClr val="FF0000"/>
                </a:solidFill>
                <a:ea typeface="ＭＳ Ｐゴシック" charset="0"/>
              </a:rPr>
              <a:t>If people drop, others will be moved off the waitlist</a:t>
            </a:r>
          </a:p>
        </p:txBody>
      </p:sp>
    </p:spTree>
    <p:extLst>
      <p:ext uri="{BB962C8B-B14F-4D97-AF65-F5344CB8AC3E}">
        <p14:creationId xmlns:p14="http://schemas.microsoft.com/office/powerpoint/2010/main" val="34125297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981200" y="152400"/>
            <a:ext cx="8077200" cy="533400"/>
          </a:xfrm>
        </p:spPr>
        <p:txBody>
          <a:bodyPr/>
          <a:lstStyle/>
          <a:p>
            <a:pPr>
              <a:defRPr/>
            </a:pPr>
            <a:r>
              <a:rPr lang="en-US">
                <a:latin typeface="Gill Sans Light" charset="0"/>
                <a:ea typeface="ＭＳ Ｐゴシック" charset="0"/>
                <a:cs typeface="Gill Sans Light" charset="0"/>
              </a:rPr>
              <a:t>Greatest Artifact of Human Civilization…</a:t>
            </a:r>
          </a:p>
        </p:txBody>
      </p:sp>
      <p:pic>
        <p:nvPicPr>
          <p:cNvPr id="11266"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90801" y="990601"/>
            <a:ext cx="6773863" cy="544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985910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339-E633-4040-969D-DD2F6C7A4A9A}"/>
              </a:ext>
            </a:extLst>
          </p:cNvPr>
          <p:cNvSpPr>
            <a:spLocks noGrp="1"/>
          </p:cNvSpPr>
          <p:nvPr>
            <p:ph type="title"/>
          </p:nvPr>
        </p:nvSpPr>
        <p:spPr/>
        <p:txBody>
          <a:bodyPr/>
          <a:lstStyle/>
          <a:p>
            <a:r>
              <a:rPr lang="en-US" dirty="0">
                <a:latin typeface="Gill Sans Light"/>
              </a:rPr>
              <a:t>Running Systems at Internet Scale</a:t>
            </a:r>
          </a:p>
        </p:txBody>
      </p:sp>
      <p:pic>
        <p:nvPicPr>
          <p:cNvPr id="6" name="Picture 5">
            <a:extLst>
              <a:ext uri="{FF2B5EF4-FFF2-40B4-BE49-F238E27FC236}">
                <a16:creationId xmlns:a16="http://schemas.microsoft.com/office/drawing/2014/main" id="{F4404C4F-4A72-4E39-9B48-7A52584D202D}"/>
              </a:ext>
            </a:extLst>
          </p:cNvPr>
          <p:cNvPicPr>
            <a:picLocks noChangeAspect="1"/>
          </p:cNvPicPr>
          <p:nvPr/>
        </p:nvPicPr>
        <p:blipFill>
          <a:blip r:embed="rId2"/>
          <a:stretch>
            <a:fillRect/>
          </a:stretch>
        </p:blipFill>
        <p:spPr>
          <a:xfrm>
            <a:off x="1981200" y="1188346"/>
            <a:ext cx="8393007" cy="4563422"/>
          </a:xfrm>
          <a:prstGeom prst="rect">
            <a:avLst/>
          </a:prstGeom>
        </p:spPr>
      </p:pic>
      <p:sp>
        <p:nvSpPr>
          <p:cNvPr id="7" name="TextBox 6">
            <a:extLst>
              <a:ext uri="{FF2B5EF4-FFF2-40B4-BE49-F238E27FC236}">
                <a16:creationId xmlns:a16="http://schemas.microsoft.com/office/drawing/2014/main" id="{044FD9C0-0B5B-4BD1-985C-A39EF93667FF}"/>
              </a:ext>
            </a:extLst>
          </p:cNvPr>
          <p:cNvSpPr txBox="1"/>
          <p:nvPr/>
        </p:nvSpPr>
        <p:spPr>
          <a:xfrm>
            <a:off x="2304696" y="5747167"/>
            <a:ext cx="754311" cy="338554"/>
          </a:xfrm>
          <a:prstGeom prst="rect">
            <a:avLst/>
          </a:prstGeom>
          <a:noFill/>
        </p:spPr>
        <p:txBody>
          <a:bodyPr wrap="square" rtlCol="0">
            <a:spAutoFit/>
          </a:bodyPr>
          <a:lstStyle/>
          <a:p>
            <a:r>
              <a:rPr lang="en-US" sz="1600" dirty="0">
                <a:latin typeface="Gill Sans Light"/>
              </a:rPr>
              <a:t>1969</a:t>
            </a:r>
          </a:p>
        </p:txBody>
      </p:sp>
      <p:sp>
        <p:nvSpPr>
          <p:cNvPr id="8" name="TextBox 7">
            <a:extLst>
              <a:ext uri="{FF2B5EF4-FFF2-40B4-BE49-F238E27FC236}">
                <a16:creationId xmlns:a16="http://schemas.microsoft.com/office/drawing/2014/main" id="{64D9590D-8154-4105-B1D2-D10750FC3457}"/>
              </a:ext>
            </a:extLst>
          </p:cNvPr>
          <p:cNvSpPr txBox="1"/>
          <p:nvPr/>
        </p:nvSpPr>
        <p:spPr>
          <a:xfrm>
            <a:off x="2944257" y="5757446"/>
            <a:ext cx="778146" cy="338554"/>
          </a:xfrm>
          <a:prstGeom prst="rect">
            <a:avLst/>
          </a:prstGeom>
          <a:noFill/>
        </p:spPr>
        <p:txBody>
          <a:bodyPr wrap="square" rtlCol="0">
            <a:spAutoFit/>
          </a:bodyPr>
          <a:lstStyle/>
          <a:p>
            <a:r>
              <a:rPr lang="en-US" sz="1600" dirty="0">
                <a:latin typeface="Gill Sans Light"/>
              </a:rPr>
              <a:t>1974</a:t>
            </a:r>
          </a:p>
        </p:txBody>
      </p:sp>
      <p:pic>
        <p:nvPicPr>
          <p:cNvPr id="9" name="Picture 8">
            <a:extLst>
              <a:ext uri="{FF2B5EF4-FFF2-40B4-BE49-F238E27FC236}">
                <a16:creationId xmlns:a16="http://schemas.microsoft.com/office/drawing/2014/main" id="{4EECD8BE-B83E-49CB-BFE2-EE20B6CAFE9F}"/>
              </a:ext>
            </a:extLst>
          </p:cNvPr>
          <p:cNvPicPr>
            <a:picLocks noChangeAspect="1"/>
          </p:cNvPicPr>
          <p:nvPr/>
        </p:nvPicPr>
        <p:blipFill>
          <a:blip r:embed="rId3"/>
          <a:stretch>
            <a:fillRect/>
          </a:stretch>
        </p:blipFill>
        <p:spPr>
          <a:xfrm>
            <a:off x="2254203" y="4376460"/>
            <a:ext cx="681262" cy="619758"/>
          </a:xfrm>
          <a:prstGeom prst="rect">
            <a:avLst/>
          </a:prstGeom>
        </p:spPr>
      </p:pic>
      <p:sp>
        <p:nvSpPr>
          <p:cNvPr id="11" name="TextBox 10">
            <a:extLst>
              <a:ext uri="{FF2B5EF4-FFF2-40B4-BE49-F238E27FC236}">
                <a16:creationId xmlns:a16="http://schemas.microsoft.com/office/drawing/2014/main" id="{F9EAF458-43E4-4823-967C-1D5F6440AED9}"/>
              </a:ext>
            </a:extLst>
          </p:cNvPr>
          <p:cNvSpPr txBox="1"/>
          <p:nvPr/>
        </p:nvSpPr>
        <p:spPr>
          <a:xfrm>
            <a:off x="4709501" y="5724532"/>
            <a:ext cx="638632" cy="338554"/>
          </a:xfrm>
          <a:prstGeom prst="rect">
            <a:avLst/>
          </a:prstGeom>
          <a:noFill/>
        </p:spPr>
        <p:txBody>
          <a:bodyPr wrap="square" rtlCol="0">
            <a:spAutoFit/>
          </a:bodyPr>
          <a:lstStyle/>
          <a:p>
            <a:r>
              <a:rPr lang="en-US" sz="1600" dirty="0">
                <a:latin typeface="Gill Sans Light"/>
              </a:rPr>
              <a:t>1990</a:t>
            </a:r>
          </a:p>
        </p:txBody>
      </p:sp>
      <p:cxnSp>
        <p:nvCxnSpPr>
          <p:cNvPr id="19" name="Straight Connector 18">
            <a:extLst>
              <a:ext uri="{FF2B5EF4-FFF2-40B4-BE49-F238E27FC236}">
                <a16:creationId xmlns:a16="http://schemas.microsoft.com/office/drawing/2014/main" id="{D3A2FA59-86CB-408D-9570-EB165588AD0C}"/>
              </a:ext>
            </a:extLst>
          </p:cNvPr>
          <p:cNvCxnSpPr>
            <a:cxnSpLocks/>
          </p:cNvCxnSpPr>
          <p:nvPr/>
        </p:nvCxnSpPr>
        <p:spPr>
          <a:xfrm flipH="1" flipV="1">
            <a:off x="2605781" y="1718973"/>
            <a:ext cx="10553" cy="3277245"/>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643FEDF-1169-4E94-BB6C-14FBF29695EE}"/>
              </a:ext>
            </a:extLst>
          </p:cNvPr>
          <p:cNvCxnSpPr>
            <a:cxnSpLocks/>
          </p:cNvCxnSpPr>
          <p:nvPr/>
        </p:nvCxnSpPr>
        <p:spPr>
          <a:xfrm flipH="1" flipV="1">
            <a:off x="3220024" y="1655356"/>
            <a:ext cx="1" cy="3340863"/>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DC65C32F-923E-4BFE-9803-B65C024B9532}"/>
              </a:ext>
            </a:extLst>
          </p:cNvPr>
          <p:cNvSpPr/>
          <p:nvPr/>
        </p:nvSpPr>
        <p:spPr>
          <a:xfrm rot="16200000">
            <a:off x="2334458" y="2678995"/>
            <a:ext cx="2104137" cy="400110"/>
          </a:xfrm>
          <a:prstGeom prst="rect">
            <a:avLst/>
          </a:prstGeom>
        </p:spPr>
        <p:txBody>
          <a:bodyPr wrap="none">
            <a:spAutoFit/>
          </a:bodyPr>
          <a:lstStyle/>
          <a:p>
            <a:r>
              <a:rPr lang="en-US" sz="2000" u="sng" dirty="0">
                <a:latin typeface="Gill Sans Light"/>
              </a:rPr>
              <a:t>RFC 675 TCP/IP</a:t>
            </a:r>
            <a:endParaRPr lang="en-US" sz="2000" dirty="0">
              <a:latin typeface="Gill Sans Light"/>
            </a:endParaRPr>
          </a:p>
        </p:txBody>
      </p:sp>
      <p:sp>
        <p:nvSpPr>
          <p:cNvPr id="22" name="TextBox 21">
            <a:extLst>
              <a:ext uri="{FF2B5EF4-FFF2-40B4-BE49-F238E27FC236}">
                <a16:creationId xmlns:a16="http://schemas.microsoft.com/office/drawing/2014/main" id="{267A0830-FE50-44EE-BD5F-36D774820614}"/>
              </a:ext>
            </a:extLst>
          </p:cNvPr>
          <p:cNvSpPr txBox="1"/>
          <p:nvPr/>
        </p:nvSpPr>
        <p:spPr>
          <a:xfrm rot="16200000">
            <a:off x="2221032" y="2874164"/>
            <a:ext cx="1197764" cy="369332"/>
          </a:xfrm>
          <a:prstGeom prst="rect">
            <a:avLst/>
          </a:prstGeom>
          <a:noFill/>
        </p:spPr>
        <p:txBody>
          <a:bodyPr wrap="none" rtlCol="0">
            <a:spAutoFit/>
          </a:bodyPr>
          <a:lstStyle/>
          <a:p>
            <a:r>
              <a:rPr lang="en-US" sz="1800" dirty="0" err="1">
                <a:latin typeface="Gill Sans Light"/>
              </a:rPr>
              <a:t>ARPANet</a:t>
            </a:r>
            <a:endParaRPr lang="en-US" sz="1800" dirty="0">
              <a:latin typeface="Gill Sans Light"/>
            </a:endParaRPr>
          </a:p>
        </p:txBody>
      </p:sp>
      <p:sp>
        <p:nvSpPr>
          <p:cNvPr id="23" name="TextBox 22">
            <a:extLst>
              <a:ext uri="{FF2B5EF4-FFF2-40B4-BE49-F238E27FC236}">
                <a16:creationId xmlns:a16="http://schemas.microsoft.com/office/drawing/2014/main" id="{370D8BDC-9983-46A9-B933-2CA30AF6EB1C}"/>
              </a:ext>
            </a:extLst>
          </p:cNvPr>
          <p:cNvSpPr txBox="1"/>
          <p:nvPr/>
        </p:nvSpPr>
        <p:spPr>
          <a:xfrm>
            <a:off x="3934442" y="1610739"/>
            <a:ext cx="1031051" cy="369332"/>
          </a:xfrm>
          <a:prstGeom prst="rect">
            <a:avLst/>
          </a:prstGeom>
          <a:noFill/>
        </p:spPr>
        <p:txBody>
          <a:bodyPr wrap="none" rtlCol="0">
            <a:spAutoFit/>
          </a:bodyPr>
          <a:lstStyle/>
          <a:p>
            <a:r>
              <a:rPr lang="en-US" dirty="0">
                <a:latin typeface="Gill Sans Light"/>
              </a:rPr>
              <a:t>Internet</a:t>
            </a:r>
          </a:p>
        </p:txBody>
      </p:sp>
      <p:pic>
        <p:nvPicPr>
          <p:cNvPr id="24" name="Picture 23">
            <a:extLst>
              <a:ext uri="{FF2B5EF4-FFF2-40B4-BE49-F238E27FC236}">
                <a16:creationId xmlns:a16="http://schemas.microsoft.com/office/drawing/2014/main" id="{4545CE3A-527B-47F8-B0DB-E15DF8247E95}"/>
              </a:ext>
            </a:extLst>
          </p:cNvPr>
          <p:cNvPicPr>
            <a:picLocks noChangeAspect="1"/>
          </p:cNvPicPr>
          <p:nvPr/>
        </p:nvPicPr>
        <p:blipFill>
          <a:blip r:embed="rId4"/>
          <a:stretch>
            <a:fillRect/>
          </a:stretch>
        </p:blipFill>
        <p:spPr>
          <a:xfrm>
            <a:off x="5182586" y="3774782"/>
            <a:ext cx="1051033" cy="761999"/>
          </a:xfrm>
          <a:prstGeom prst="rect">
            <a:avLst/>
          </a:prstGeom>
        </p:spPr>
      </p:pic>
      <p:sp>
        <p:nvSpPr>
          <p:cNvPr id="25" name="Rectangle 24">
            <a:extLst>
              <a:ext uri="{FF2B5EF4-FFF2-40B4-BE49-F238E27FC236}">
                <a16:creationId xmlns:a16="http://schemas.microsoft.com/office/drawing/2014/main" id="{920757D8-E4C4-45C9-8EAF-D19399228C95}"/>
              </a:ext>
            </a:extLst>
          </p:cNvPr>
          <p:cNvSpPr/>
          <p:nvPr/>
        </p:nvSpPr>
        <p:spPr>
          <a:xfrm rot="16200000">
            <a:off x="4579493" y="2854038"/>
            <a:ext cx="1167948" cy="369332"/>
          </a:xfrm>
          <a:prstGeom prst="rect">
            <a:avLst/>
          </a:prstGeom>
        </p:spPr>
        <p:txBody>
          <a:bodyPr wrap="none">
            <a:spAutoFit/>
          </a:bodyPr>
          <a:lstStyle/>
          <a:p>
            <a:r>
              <a:rPr lang="en-US" dirty="0">
                <a:solidFill>
                  <a:srgbClr val="FF0000"/>
                </a:solidFill>
                <a:latin typeface="Gill Sans Light"/>
              </a:rPr>
              <a:t>HTTP</a:t>
            </a:r>
            <a:r>
              <a:rPr lang="en-US" dirty="0">
                <a:latin typeface="Gill Sans Light"/>
              </a:rPr>
              <a:t> </a:t>
            </a:r>
            <a:r>
              <a:rPr lang="en-US" dirty="0">
                <a:latin typeface="Gill Sans Light"/>
                <a:hlinkClick r:id="rId5"/>
              </a:rPr>
              <a:t>0.9</a:t>
            </a:r>
            <a:endParaRPr lang="en-US" dirty="0">
              <a:latin typeface="Gill Sans Light"/>
            </a:endParaRPr>
          </a:p>
        </p:txBody>
      </p:sp>
      <p:cxnSp>
        <p:nvCxnSpPr>
          <p:cNvPr id="29" name="Straight Connector 28">
            <a:extLst>
              <a:ext uri="{FF2B5EF4-FFF2-40B4-BE49-F238E27FC236}">
                <a16:creationId xmlns:a16="http://schemas.microsoft.com/office/drawing/2014/main" id="{6C7FCBD1-4CE1-4DD9-B488-9809990D7BB5}"/>
              </a:ext>
            </a:extLst>
          </p:cNvPr>
          <p:cNvCxnSpPr>
            <a:cxnSpLocks/>
          </p:cNvCxnSpPr>
          <p:nvPr/>
        </p:nvCxnSpPr>
        <p:spPr>
          <a:xfrm flipH="1" flipV="1">
            <a:off x="4947176" y="1655356"/>
            <a:ext cx="1" cy="3300627"/>
          </a:xfrm>
          <a:prstGeom prst="line">
            <a:avLst/>
          </a:prstGeom>
          <a:ln w="19050" cap="flat" cmpd="sng" algn="ctr">
            <a:solidFill>
              <a:schemeClr val="accent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838B5F9-EA3B-4C0A-9981-67F71612EF82}"/>
              </a:ext>
            </a:extLst>
          </p:cNvPr>
          <p:cNvSpPr txBox="1"/>
          <p:nvPr/>
        </p:nvSpPr>
        <p:spPr>
          <a:xfrm>
            <a:off x="5699244" y="1655356"/>
            <a:ext cx="838691" cy="369332"/>
          </a:xfrm>
          <a:prstGeom prst="rect">
            <a:avLst/>
          </a:prstGeom>
          <a:noFill/>
        </p:spPr>
        <p:txBody>
          <a:bodyPr wrap="none" rtlCol="0">
            <a:spAutoFit/>
          </a:bodyPr>
          <a:lstStyle/>
          <a:p>
            <a:r>
              <a:rPr lang="en-US" dirty="0">
                <a:latin typeface="Gill Sans Light"/>
              </a:rPr>
              <a:t>WWW</a:t>
            </a:r>
          </a:p>
        </p:txBody>
      </p:sp>
    </p:spTree>
    <p:extLst>
      <p:ext uri="{BB962C8B-B14F-4D97-AF65-F5344CB8AC3E}">
        <p14:creationId xmlns:p14="http://schemas.microsoft.com/office/powerpoint/2010/main" val="66652518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133600" y="228600"/>
            <a:ext cx="7924800" cy="533400"/>
          </a:xfrm>
          <a:solidFill>
            <a:srgbClr val="FFFFFF"/>
          </a:solidFill>
        </p:spPr>
        <p:txBody>
          <a:bodyPr/>
          <a:lstStyle/>
          <a:p>
            <a:pPr>
              <a:defRPr/>
            </a:pPr>
            <a:r>
              <a:rPr lang="en-US" altLang="en-US">
                <a:latin typeface="Gill Sans Light" charset="0"/>
                <a:ea typeface="ＭＳ Ｐゴシック" charset="-128"/>
                <a:cs typeface="Gill Sans Light" charset="0"/>
              </a:rPr>
              <a:t>Not Only PCs connected to the Internet</a:t>
            </a:r>
          </a:p>
        </p:txBody>
      </p:sp>
      <p:sp>
        <p:nvSpPr>
          <p:cNvPr id="23555" name="Content Placeholder 2"/>
          <p:cNvSpPr>
            <a:spLocks noGrp="1"/>
          </p:cNvSpPr>
          <p:nvPr>
            <p:ph idx="1"/>
          </p:nvPr>
        </p:nvSpPr>
        <p:spPr>
          <a:xfrm>
            <a:off x="1905000" y="914400"/>
            <a:ext cx="8534400" cy="5257800"/>
          </a:xfrm>
        </p:spPr>
        <p:txBody>
          <a:bodyPr/>
          <a:lstStyle/>
          <a:p>
            <a:pPr>
              <a:defRPr/>
            </a:pPr>
            <a:r>
              <a:rPr lang="en-US" sz="2800" dirty="0">
                <a:ea typeface="ＭＳ Ｐゴシック" charset="0"/>
              </a:rPr>
              <a:t>Smartphone shipments exceed PC shipments in 2012!</a:t>
            </a:r>
          </a:p>
          <a:p>
            <a:pPr>
              <a:defRPr/>
            </a:pPr>
            <a:endParaRPr lang="en-US" dirty="0">
              <a:ea typeface="ＭＳ Ｐゴシック" charset="0"/>
            </a:endParaRPr>
          </a:p>
          <a:p>
            <a:pPr>
              <a:defRPr/>
            </a:pPr>
            <a:r>
              <a:rPr lang="en-US" sz="2800" dirty="0">
                <a:ea typeface="ＭＳ Ｐゴシック" charset="0"/>
              </a:rPr>
              <a:t>2011 shipments:</a:t>
            </a:r>
          </a:p>
          <a:p>
            <a:pPr lvl="1">
              <a:defRPr/>
            </a:pPr>
            <a:r>
              <a:rPr lang="en-US" sz="2400" dirty="0">
                <a:ea typeface="ＭＳ Ｐゴシック" charset="0"/>
              </a:rPr>
              <a:t>487M smartphones</a:t>
            </a:r>
          </a:p>
          <a:p>
            <a:pPr lvl="1">
              <a:defRPr/>
            </a:pPr>
            <a:r>
              <a:rPr lang="en-US" sz="2400" dirty="0">
                <a:ea typeface="ＭＳ Ｐゴシック" charset="0"/>
              </a:rPr>
              <a:t>414M PC clients</a:t>
            </a:r>
          </a:p>
          <a:p>
            <a:pPr lvl="2">
              <a:defRPr/>
            </a:pPr>
            <a:r>
              <a:rPr lang="en-US" sz="2200" dirty="0">
                <a:ea typeface="ＭＳ Ｐゴシック" charset="0"/>
              </a:rPr>
              <a:t>210M notebooks</a:t>
            </a:r>
          </a:p>
          <a:p>
            <a:pPr lvl="2">
              <a:defRPr/>
            </a:pPr>
            <a:r>
              <a:rPr lang="en-US" sz="2200" dirty="0">
                <a:ea typeface="ＭＳ Ｐゴシック" charset="0"/>
              </a:rPr>
              <a:t>112M desktops</a:t>
            </a:r>
          </a:p>
          <a:p>
            <a:pPr lvl="2">
              <a:defRPr/>
            </a:pPr>
            <a:r>
              <a:rPr lang="en-US" sz="2200" dirty="0">
                <a:ea typeface="ＭＳ Ｐゴシック" charset="0"/>
              </a:rPr>
              <a:t>63M tablet</a:t>
            </a:r>
            <a:r>
              <a:rPr lang="en-US" dirty="0">
                <a:ea typeface="ＭＳ Ｐゴシック" charset="0"/>
              </a:rPr>
              <a:t>s</a:t>
            </a:r>
          </a:p>
          <a:p>
            <a:pPr lvl="1">
              <a:defRPr/>
            </a:pPr>
            <a:r>
              <a:rPr lang="en-US" sz="2400" dirty="0">
                <a:ea typeface="ＭＳ Ｐゴシック" charset="0"/>
              </a:rPr>
              <a:t>25M smart TVs</a:t>
            </a:r>
          </a:p>
          <a:p>
            <a:pPr lvl="1">
              <a:buFontTx/>
              <a:buNone/>
              <a:defRPr/>
            </a:pPr>
            <a:endParaRPr lang="en-US" dirty="0">
              <a:ea typeface="ＭＳ Ｐゴシック" charset="0"/>
            </a:endParaRPr>
          </a:p>
          <a:p>
            <a:pPr>
              <a:defRPr/>
            </a:pPr>
            <a:r>
              <a:rPr lang="en-US" sz="2800" dirty="0">
                <a:ea typeface="ＭＳ Ｐゴシック" charset="0"/>
              </a:rPr>
              <a:t>Now 7 billion </a:t>
            </a:r>
            <a:r>
              <a:rPr lang="en-US" sz="2800" dirty="0">
                <a:ea typeface="ＭＳ Ｐゴシック" charset="0"/>
                <a:sym typeface="Wingdings" charset="0"/>
              </a:rPr>
              <a:t>smartphone in the world</a:t>
            </a:r>
            <a:endParaRPr lang="en-US" sz="2800" dirty="0">
              <a:ea typeface="ＭＳ Ｐゴシック" charset="0"/>
            </a:endParaRPr>
          </a:p>
          <a:p>
            <a:pPr>
              <a:defRPr/>
            </a:pPr>
            <a:endParaRPr lang="en-US" dirty="0">
              <a:ea typeface="ＭＳ Ｐゴシック" charset="0"/>
            </a:endParaRPr>
          </a:p>
        </p:txBody>
      </p:sp>
      <p:pic>
        <p:nvPicPr>
          <p:cNvPr id="39939"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2057401"/>
            <a:ext cx="3733800" cy="2333625"/>
          </a:xfrm>
          <a:prstGeom prst="rect">
            <a:avLst/>
          </a:prstGeom>
          <a:noFill/>
          <a:ln w="12700" cmpd="sng">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Rounded Rectangular Callout 1"/>
          <p:cNvSpPr>
            <a:spLocks noChangeArrowheads="1"/>
          </p:cNvSpPr>
          <p:nvPr/>
        </p:nvSpPr>
        <p:spPr bwMode="auto">
          <a:xfrm>
            <a:off x="5029200" y="1524000"/>
            <a:ext cx="3352800" cy="609600"/>
          </a:xfrm>
          <a:prstGeom prst="wedgeRoundRectCallout">
            <a:avLst>
              <a:gd name="adj1" fmla="val -93929"/>
              <a:gd name="adj2" fmla="val 102767"/>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lgn="ctr">
              <a:defRPr/>
            </a:pPr>
            <a:r>
              <a:rPr lang="en-US" altLang="en-US" sz="2400" b="0" dirty="0">
                <a:solidFill>
                  <a:schemeClr val="accent2">
                    <a:lumMod val="75000"/>
                  </a:schemeClr>
                </a:solidFill>
                <a:latin typeface="Gill Sans Light"/>
                <a:ea typeface="Gill Sans" charset="0"/>
                <a:cs typeface="Gill Sans Light"/>
              </a:rPr>
              <a:t>1.17B</a:t>
            </a:r>
            <a:r>
              <a:rPr lang="en-US" altLang="en-US" sz="2400" b="0" dirty="0">
                <a:latin typeface="Gill Sans Light"/>
                <a:ea typeface="Gill Sans" charset="0"/>
                <a:cs typeface="Gill Sans Light"/>
              </a:rPr>
              <a:t> in 2023</a:t>
            </a:r>
          </a:p>
        </p:txBody>
      </p:sp>
      <p:sp>
        <p:nvSpPr>
          <p:cNvPr id="3" name="Rounded Rectangular Callout 2"/>
          <p:cNvSpPr>
            <a:spLocks noChangeArrowheads="1"/>
          </p:cNvSpPr>
          <p:nvPr/>
        </p:nvSpPr>
        <p:spPr bwMode="auto">
          <a:xfrm>
            <a:off x="7010400" y="2438400"/>
            <a:ext cx="2133600" cy="533400"/>
          </a:xfrm>
          <a:prstGeom prst="wedgeRoundRectCallout">
            <a:avLst>
              <a:gd name="adj1" fmla="val -157876"/>
              <a:gd name="adj2" fmla="val 63221"/>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rgbClr val="FF0000"/>
                </a:solidFill>
                <a:latin typeface="Gill Sans Light"/>
                <a:ea typeface="Gill Sans" charset="0"/>
                <a:cs typeface="Gill Sans Light"/>
              </a:rPr>
              <a:t>241.9M</a:t>
            </a:r>
            <a:r>
              <a:rPr lang="en-US" altLang="en-US" sz="2400" b="0" dirty="0">
                <a:latin typeface="Gill Sans Light"/>
                <a:ea typeface="Gill Sans" charset="0"/>
                <a:cs typeface="Gill Sans Light"/>
              </a:rPr>
              <a:t> in 2023</a:t>
            </a:r>
          </a:p>
        </p:txBody>
      </p:sp>
      <p:sp>
        <p:nvSpPr>
          <p:cNvPr id="7" name="Rounded Rectangular Callout 6"/>
          <p:cNvSpPr>
            <a:spLocks noChangeArrowheads="1"/>
          </p:cNvSpPr>
          <p:nvPr/>
        </p:nvSpPr>
        <p:spPr bwMode="auto">
          <a:xfrm>
            <a:off x="6781800" y="3657600"/>
            <a:ext cx="2209800" cy="533400"/>
          </a:xfrm>
          <a:prstGeom prst="wedgeRoundRectCallout">
            <a:avLst>
              <a:gd name="adj1" fmla="val -152919"/>
              <a:gd name="adj2" fmla="val 4776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128.5M</a:t>
            </a:r>
            <a:r>
              <a:rPr lang="en-US" altLang="en-US" sz="2400" b="0" dirty="0">
                <a:latin typeface="Gill Sans Light"/>
                <a:ea typeface="Gill Sans" charset="0"/>
                <a:cs typeface="Gill Sans Light"/>
              </a:rPr>
              <a:t> in 2023</a:t>
            </a:r>
          </a:p>
        </p:txBody>
      </p:sp>
      <p:sp>
        <p:nvSpPr>
          <p:cNvPr id="8" name="Rounded Rectangular Callout 7"/>
          <p:cNvSpPr>
            <a:spLocks noChangeArrowheads="1"/>
          </p:cNvSpPr>
          <p:nvPr/>
        </p:nvSpPr>
        <p:spPr bwMode="auto">
          <a:xfrm>
            <a:off x="6858000" y="4572001"/>
            <a:ext cx="1981200" cy="504825"/>
          </a:xfrm>
          <a:prstGeom prst="wedgeRoundRectCallout">
            <a:avLst>
              <a:gd name="adj1" fmla="val -160756"/>
              <a:gd name="adj2" fmla="val -37420"/>
              <a:gd name="adj3" fmla="val 16667"/>
            </a:avLst>
          </a:prstGeom>
          <a:solidFill>
            <a:schemeClr val="bg1"/>
          </a:solidFill>
          <a:ln w="12700" cmpd="sng">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b="1">
                <a:solidFill>
                  <a:schemeClr val="tx1"/>
                </a:solidFill>
                <a:latin typeface="Comic Sans MS" charset="0"/>
              </a:defRPr>
            </a:lvl1pPr>
            <a:lvl2pPr marL="742950" indent="-285750" eaLnBrk="0" hangingPunct="0">
              <a:defRPr b="1">
                <a:solidFill>
                  <a:schemeClr val="tx1"/>
                </a:solidFill>
                <a:latin typeface="Comic Sans MS" charset="0"/>
              </a:defRPr>
            </a:lvl2pPr>
            <a:lvl3pPr marL="1143000" indent="-228600" eaLnBrk="0" hangingPunct="0">
              <a:defRPr b="1">
                <a:solidFill>
                  <a:schemeClr val="tx1"/>
                </a:solidFill>
                <a:latin typeface="Comic Sans MS" charset="0"/>
              </a:defRPr>
            </a:lvl3pPr>
            <a:lvl4pPr marL="1600200" indent="-228600" eaLnBrk="0" hangingPunct="0">
              <a:defRPr b="1">
                <a:solidFill>
                  <a:schemeClr val="tx1"/>
                </a:solidFill>
                <a:latin typeface="Comic Sans MS" charset="0"/>
              </a:defRPr>
            </a:lvl4pPr>
            <a:lvl5pPr marL="2057400" indent="-228600" eaLnBrk="0" hangingPunct="0">
              <a:defRPr b="1">
                <a:solidFill>
                  <a:schemeClr val="tx1"/>
                </a:solidFill>
                <a:latin typeface="Comic Sans MS" charset="0"/>
              </a:defRPr>
            </a:lvl5pPr>
            <a:lvl6pPr marL="2514600" indent="-228600" eaLnBrk="0" fontAlgn="base" hangingPunct="0">
              <a:spcBef>
                <a:spcPct val="0"/>
              </a:spcBef>
              <a:spcAft>
                <a:spcPct val="0"/>
              </a:spcAft>
              <a:defRPr b="1">
                <a:solidFill>
                  <a:schemeClr val="tx1"/>
                </a:solidFill>
                <a:latin typeface="Comic Sans MS" charset="0"/>
              </a:defRPr>
            </a:lvl6pPr>
            <a:lvl7pPr marL="2971800" indent="-228600" eaLnBrk="0" fontAlgn="base" hangingPunct="0">
              <a:spcBef>
                <a:spcPct val="0"/>
              </a:spcBef>
              <a:spcAft>
                <a:spcPct val="0"/>
              </a:spcAft>
              <a:defRPr b="1">
                <a:solidFill>
                  <a:schemeClr val="tx1"/>
                </a:solidFill>
                <a:latin typeface="Comic Sans MS" charset="0"/>
              </a:defRPr>
            </a:lvl7pPr>
            <a:lvl8pPr marL="3429000" indent="-228600" eaLnBrk="0" fontAlgn="base" hangingPunct="0">
              <a:spcBef>
                <a:spcPct val="0"/>
              </a:spcBef>
              <a:spcAft>
                <a:spcPct val="0"/>
              </a:spcAft>
              <a:defRPr b="1">
                <a:solidFill>
                  <a:schemeClr val="tx1"/>
                </a:solidFill>
                <a:latin typeface="Comic Sans MS" charset="0"/>
              </a:defRPr>
            </a:lvl8pPr>
            <a:lvl9pPr marL="3886200" indent="-228600" eaLnBrk="0" fontAlgn="base" hangingPunct="0">
              <a:spcBef>
                <a:spcPct val="0"/>
              </a:spcBef>
              <a:spcAft>
                <a:spcPct val="0"/>
              </a:spcAft>
              <a:defRPr b="1">
                <a:solidFill>
                  <a:schemeClr val="tx1"/>
                </a:solidFill>
                <a:latin typeface="Comic Sans MS" charset="0"/>
              </a:defRPr>
            </a:lvl9pPr>
          </a:lstStyle>
          <a:p>
            <a:pPr>
              <a:defRPr/>
            </a:pPr>
            <a:r>
              <a:rPr lang="en-US" altLang="en-US" sz="2400" b="0" dirty="0">
                <a:solidFill>
                  <a:schemeClr val="accent2">
                    <a:lumMod val="75000"/>
                  </a:schemeClr>
                </a:solidFill>
                <a:latin typeface="Gill Sans Light"/>
                <a:ea typeface="Gill Sans" charset="0"/>
                <a:cs typeface="Gill Sans Light"/>
              </a:rPr>
              <a:t>200M</a:t>
            </a:r>
            <a:r>
              <a:rPr lang="en-US" altLang="en-US" sz="2400" b="0" dirty="0">
                <a:latin typeface="Gill Sans Light"/>
                <a:ea typeface="Gill Sans" charset="0"/>
                <a:cs typeface="Gill Sans Light"/>
              </a:rPr>
              <a:t> in 2023</a:t>
            </a:r>
          </a:p>
        </p:txBody>
      </p:sp>
    </p:spTree>
    <p:extLst>
      <p:ext uri="{BB962C8B-B14F-4D97-AF65-F5344CB8AC3E}">
        <p14:creationId xmlns:p14="http://schemas.microsoft.com/office/powerpoint/2010/main" val="2204362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7"/>
          <p:cNvSpPr>
            <a:spLocks noGrp="1" noChangeArrowheads="1"/>
          </p:cNvSpPr>
          <p:nvPr>
            <p:ph type="title"/>
          </p:nvPr>
        </p:nvSpPr>
        <p:spPr>
          <a:xfrm>
            <a:off x="1981200" y="76200"/>
            <a:ext cx="7162800" cy="533400"/>
          </a:xfrm>
        </p:spPr>
        <p:txBody>
          <a:bodyPr/>
          <a:lstStyle/>
          <a:p>
            <a:pPr>
              <a:defRPr/>
            </a:pPr>
            <a:r>
              <a:rPr lang="en-US" sz="2400">
                <a:latin typeface="Gill Sans Light" charset="0"/>
                <a:ea typeface="ＭＳ Ｐゴシック" charset="0"/>
                <a:cs typeface="Gill Sans Light" charset="0"/>
              </a:rPr>
              <a:t>Societal Scale Information Systems</a:t>
            </a:r>
            <a:br>
              <a:rPr lang="en-US" sz="2400">
                <a:latin typeface="Gill Sans Light" charset="0"/>
                <a:ea typeface="ＭＳ Ｐゴシック" charset="0"/>
                <a:cs typeface="Gill Sans Light" charset="0"/>
              </a:rPr>
            </a:br>
            <a:r>
              <a:rPr lang="en-US" sz="2400">
                <a:latin typeface="Gill Sans Light" charset="0"/>
                <a:ea typeface="ＭＳ Ｐゴシック" charset="0"/>
                <a:cs typeface="Gill Sans Light" charset="0"/>
              </a:rPr>
              <a:t>(Or the “Internet of Things”?)</a:t>
            </a:r>
          </a:p>
        </p:txBody>
      </p:sp>
      <p:sp>
        <p:nvSpPr>
          <p:cNvPr id="40962" name="Text Box 10"/>
          <p:cNvSpPr txBox="1">
            <a:spLocks noChangeArrowheads="1"/>
          </p:cNvSpPr>
          <p:nvPr/>
        </p:nvSpPr>
        <p:spPr bwMode="auto">
          <a:xfrm>
            <a:off x="8458201" y="2667001"/>
            <a:ext cx="197167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Scalable, Reliable,</a:t>
            </a:r>
          </a:p>
          <a:p>
            <a:r>
              <a:rPr lang="en-US" sz="2000" b="0">
                <a:latin typeface="Gill Sans Light"/>
                <a:cs typeface="Gill Sans Light"/>
              </a:rPr>
              <a:t>Secure Services</a:t>
            </a:r>
          </a:p>
        </p:txBody>
      </p:sp>
      <p:sp>
        <p:nvSpPr>
          <p:cNvPr id="40963" name="Text Box 13"/>
          <p:cNvSpPr txBox="1">
            <a:spLocks noChangeArrowheads="1"/>
          </p:cNvSpPr>
          <p:nvPr/>
        </p:nvSpPr>
        <p:spPr bwMode="auto">
          <a:xfrm>
            <a:off x="1498600" y="5921376"/>
            <a:ext cx="14732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a:r>
              <a:rPr lang="en-US" sz="2000" b="0">
                <a:latin typeface="Gill Sans" charset="0"/>
                <a:cs typeface="Gill Sans" charset="0"/>
              </a:rPr>
              <a:t>MEMS for </a:t>
            </a:r>
          </a:p>
          <a:p>
            <a:pPr algn="ctr"/>
            <a:r>
              <a:rPr lang="en-US" sz="2000" b="0">
                <a:latin typeface="Gill Sans" charset="0"/>
                <a:cs typeface="Gill Sans" charset="0"/>
              </a:rPr>
              <a:t>Sensor Nets</a:t>
            </a:r>
          </a:p>
        </p:txBody>
      </p:sp>
      <p:sp>
        <p:nvSpPr>
          <p:cNvPr id="40964" name="Text Box 14"/>
          <p:cNvSpPr txBox="1">
            <a:spLocks noChangeArrowheads="1"/>
          </p:cNvSpPr>
          <p:nvPr/>
        </p:nvSpPr>
        <p:spPr bwMode="auto">
          <a:xfrm>
            <a:off x="2209800" y="2727326"/>
            <a:ext cx="150495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charset="0"/>
                <a:cs typeface="Gill Sans" charset="0"/>
              </a:rPr>
              <a:t>Internet</a:t>
            </a:r>
            <a:br>
              <a:rPr lang="en-US" sz="2000" b="0">
                <a:latin typeface="Gill Sans" charset="0"/>
                <a:cs typeface="Gill Sans" charset="0"/>
              </a:rPr>
            </a:br>
            <a:r>
              <a:rPr lang="en-US" sz="2000" b="0">
                <a:latin typeface="Gill Sans" charset="0"/>
                <a:cs typeface="Gill Sans" charset="0"/>
              </a:rPr>
              <a:t>Connectivity</a:t>
            </a:r>
          </a:p>
        </p:txBody>
      </p:sp>
      <p:sp>
        <p:nvSpPr>
          <p:cNvPr id="40965" name="Text Box 480"/>
          <p:cNvSpPr txBox="1">
            <a:spLocks noChangeArrowheads="1"/>
          </p:cNvSpPr>
          <p:nvPr/>
        </p:nvSpPr>
        <p:spPr bwMode="auto">
          <a:xfrm>
            <a:off x="8001000" y="3657601"/>
            <a:ext cx="2447208"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a:cs typeface="Gill Sans Light"/>
              </a:rPr>
              <a:t>Databases</a:t>
            </a:r>
          </a:p>
          <a:p>
            <a:r>
              <a:rPr lang="en-US" sz="2000" b="0">
                <a:latin typeface="Gill Sans Light"/>
                <a:cs typeface="Gill Sans Light"/>
              </a:rPr>
              <a:t>Information Collection</a:t>
            </a:r>
          </a:p>
          <a:p>
            <a:r>
              <a:rPr lang="en-US" sz="2000" b="0">
                <a:latin typeface="Gill Sans Light"/>
                <a:cs typeface="Gill Sans Light"/>
              </a:rPr>
              <a:t>Remote Storage</a:t>
            </a:r>
          </a:p>
          <a:p>
            <a:r>
              <a:rPr lang="en-US" sz="2000" b="0">
                <a:latin typeface="Gill Sans Light"/>
                <a:cs typeface="Gill Sans Light"/>
              </a:rPr>
              <a:t>Online Games</a:t>
            </a:r>
          </a:p>
          <a:p>
            <a:r>
              <a:rPr lang="en-US" sz="2000" b="0">
                <a:latin typeface="Gill Sans Light"/>
                <a:cs typeface="Gill Sans Light"/>
              </a:rPr>
              <a:t>Commerce</a:t>
            </a:r>
          </a:p>
          <a:p>
            <a:r>
              <a:rPr lang="en-US" sz="2000" b="0">
                <a:latin typeface="Gill Sans Light"/>
                <a:cs typeface="Gill Sans Light"/>
              </a:rPr>
              <a:t>	…</a:t>
            </a:r>
          </a:p>
          <a:p>
            <a:endParaRPr lang="en-US" sz="2000" b="0">
              <a:latin typeface="Gill Sans Light"/>
              <a:cs typeface="Gill Sans Light"/>
            </a:endParaRPr>
          </a:p>
        </p:txBody>
      </p:sp>
      <p:sp>
        <p:nvSpPr>
          <p:cNvPr id="30727" name="Rectangle 481"/>
          <p:cNvSpPr>
            <a:spLocks noGrp="1" noChangeArrowheads="1"/>
          </p:cNvSpPr>
          <p:nvPr>
            <p:ph type="body" idx="1"/>
          </p:nvPr>
        </p:nvSpPr>
        <p:spPr>
          <a:xfrm>
            <a:off x="1603376" y="768350"/>
            <a:ext cx="5330825" cy="1060450"/>
          </a:xfrm>
        </p:spPr>
        <p:txBody>
          <a:bodyPr/>
          <a:lstStyle/>
          <a:p>
            <a:pPr>
              <a:lnSpc>
                <a:spcPct val="80000"/>
              </a:lnSpc>
              <a:spcBef>
                <a:spcPct val="20000"/>
              </a:spcBef>
              <a:defRPr/>
            </a:pPr>
            <a:r>
              <a:rPr lang="en-US" altLang="en-US" dirty="0">
                <a:ea typeface="ＭＳ Ｐゴシック" charset="-128"/>
              </a:rPr>
              <a:t>The world is a large distributed system</a:t>
            </a:r>
          </a:p>
          <a:p>
            <a:pPr lvl="1">
              <a:lnSpc>
                <a:spcPct val="80000"/>
              </a:lnSpc>
              <a:spcBef>
                <a:spcPct val="20000"/>
              </a:spcBef>
              <a:defRPr/>
            </a:pPr>
            <a:r>
              <a:rPr lang="en-US" altLang="en-US" dirty="0">
                <a:ea typeface="ＭＳ Ｐゴシック" charset="-128"/>
              </a:rPr>
              <a:t>Microprocessors in everything</a:t>
            </a:r>
          </a:p>
          <a:p>
            <a:pPr lvl="1">
              <a:lnSpc>
                <a:spcPct val="80000"/>
              </a:lnSpc>
              <a:spcBef>
                <a:spcPct val="20000"/>
              </a:spcBef>
              <a:defRPr/>
            </a:pPr>
            <a:r>
              <a:rPr lang="en-US" altLang="en-US" dirty="0">
                <a:ea typeface="ＭＳ Ｐゴシック" charset="-128"/>
              </a:rPr>
              <a:t>Vast infrastructure behind them</a:t>
            </a:r>
          </a:p>
        </p:txBody>
      </p:sp>
      <p:sp>
        <p:nvSpPr>
          <p:cNvPr id="40967" name="Line 4"/>
          <p:cNvSpPr>
            <a:spLocks noChangeShapeType="1"/>
          </p:cNvSpPr>
          <p:nvPr/>
        </p:nvSpPr>
        <p:spPr bwMode="auto">
          <a:xfrm flipV="1">
            <a:off x="2514600" y="609600"/>
            <a:ext cx="8153400" cy="5410200"/>
          </a:xfrm>
          <a:prstGeom prst="line">
            <a:avLst/>
          </a:prstGeom>
          <a:noFill/>
          <a:ln w="76200">
            <a:solidFill>
              <a:srgbClr val="33CC33"/>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0968" name="Picture 1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53000" y="4470400"/>
            <a:ext cx="1066800"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9"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867401" y="1676400"/>
            <a:ext cx="1897063" cy="142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0"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733801"/>
            <a:ext cx="12192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1" name="Picture 8" descr="bug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28801" y="5159375"/>
            <a:ext cx="860425"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2"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524000" y="4244976"/>
            <a:ext cx="1524000"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817938" y="3124200"/>
            <a:ext cx="876300"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4" name="Picture 4"/>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724401" y="2489200"/>
            <a:ext cx="1298575" cy="132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5" name="Picture 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96000" y="5029201"/>
            <a:ext cx="838200" cy="101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6" name="Picture 10"/>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553200" y="3200400"/>
            <a:ext cx="1538288" cy="115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7" name="Picture 6"/>
          <p:cNvPicPr>
            <a:picLocks noChangeAspect="1" noChangeArrowheads="1"/>
          </p:cNvPicPr>
          <p:nvPr/>
        </p:nvPicPr>
        <p:blipFill>
          <a:blip r:embed="rId12" cstate="email">
            <a:extLst>
              <a:ext uri="{28A0092B-C50C-407E-A947-70E740481C1C}">
                <a14:useLocalDpi xmlns:a14="http://schemas.microsoft.com/office/drawing/2010/main" val="0"/>
              </a:ext>
            </a:extLst>
          </a:blip>
          <a:srcRect l="38983" t="30769" r="3391" b="12088"/>
          <a:stretch>
            <a:fillRect/>
          </a:stretch>
        </p:blipFill>
        <p:spPr bwMode="auto">
          <a:xfrm>
            <a:off x="2895600" y="4930775"/>
            <a:ext cx="2057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40978" name="Picture 479"/>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376" y="3762376"/>
            <a:ext cx="1419225"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40979" name="Group 15"/>
          <p:cNvGrpSpPr>
            <a:grpSpLocks/>
          </p:cNvGrpSpPr>
          <p:nvPr/>
        </p:nvGrpSpPr>
        <p:grpSpPr bwMode="auto">
          <a:xfrm>
            <a:off x="7653338" y="1"/>
            <a:ext cx="3014662" cy="2589213"/>
            <a:chOff x="3676" y="264"/>
            <a:chExt cx="1899" cy="1631"/>
          </a:xfrm>
        </p:grpSpPr>
        <p:graphicFrame>
          <p:nvGraphicFramePr>
            <p:cNvPr id="41442" name="Object 4"/>
            <p:cNvGraphicFramePr>
              <a:graphicFrameLocks noChangeAspect="1"/>
            </p:cNvGraphicFramePr>
            <p:nvPr/>
          </p:nvGraphicFramePr>
          <p:xfrm>
            <a:off x="4603" y="264"/>
            <a:ext cx="972" cy="1033"/>
          </p:xfrm>
          <a:graphic>
            <a:graphicData uri="http://schemas.openxmlformats.org/presentationml/2006/ole">
              <mc:AlternateContent xmlns:mc="http://schemas.openxmlformats.org/markup-compatibility/2006">
                <mc:Choice xmlns:v="urn:schemas-microsoft-com:vml" Requires="v">
                  <p:oleObj name="Image" r:id="rId14" imgW="2007766" imgH="2134839" progId="Photoshop.Image.5">
                    <p:embed/>
                  </p:oleObj>
                </mc:Choice>
                <mc:Fallback>
                  <p:oleObj name="Image" r:id="rId14" imgW="2007766" imgH="2134839" progId="Photoshop.Image.5">
                    <p:embed/>
                    <p:pic>
                      <p:nvPicPr>
                        <p:cNvPr id="41442"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3" y="264"/>
                          <a:ext cx="972" cy="1033"/>
                        </a:xfrm>
                        <a:prstGeom prst="rect">
                          <a:avLst/>
                        </a:pr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41443" name="Group 17"/>
            <p:cNvGrpSpPr>
              <a:grpSpLocks/>
            </p:cNvGrpSpPr>
            <p:nvPr/>
          </p:nvGrpSpPr>
          <p:grpSpPr bwMode="auto">
            <a:xfrm>
              <a:off x="3676" y="1121"/>
              <a:ext cx="1876" cy="774"/>
              <a:chOff x="2796" y="854"/>
              <a:chExt cx="2716" cy="1121"/>
            </a:xfrm>
          </p:grpSpPr>
          <p:grpSp>
            <p:nvGrpSpPr>
              <p:cNvPr id="41444" name="Group 18"/>
              <p:cNvGrpSpPr>
                <a:grpSpLocks/>
              </p:cNvGrpSpPr>
              <p:nvPr/>
            </p:nvGrpSpPr>
            <p:grpSpPr bwMode="auto">
              <a:xfrm>
                <a:off x="3227" y="1844"/>
                <a:ext cx="513" cy="131"/>
                <a:chOff x="2201" y="2688"/>
                <a:chExt cx="1946" cy="577"/>
              </a:xfrm>
            </p:grpSpPr>
            <p:sp>
              <p:nvSpPr>
                <p:cNvPr id="41892"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3"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4"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5"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6"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7"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8"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9"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0"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1"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2"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3"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904"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5" name="Group 32"/>
              <p:cNvGrpSpPr>
                <a:grpSpLocks/>
              </p:cNvGrpSpPr>
              <p:nvPr/>
            </p:nvGrpSpPr>
            <p:grpSpPr bwMode="auto">
              <a:xfrm>
                <a:off x="3899" y="1843"/>
                <a:ext cx="513" cy="131"/>
                <a:chOff x="2201" y="2688"/>
                <a:chExt cx="1946" cy="577"/>
              </a:xfrm>
            </p:grpSpPr>
            <p:sp>
              <p:nvSpPr>
                <p:cNvPr id="41879"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0"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1"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2"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3"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4"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5"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6"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7"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8"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89"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0"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91"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46" name="Group 46"/>
              <p:cNvGrpSpPr>
                <a:grpSpLocks/>
              </p:cNvGrpSpPr>
              <p:nvPr/>
            </p:nvGrpSpPr>
            <p:grpSpPr bwMode="auto">
              <a:xfrm>
                <a:off x="4503" y="1773"/>
                <a:ext cx="513" cy="132"/>
                <a:chOff x="2201" y="2688"/>
                <a:chExt cx="1946" cy="577"/>
              </a:xfrm>
            </p:grpSpPr>
            <p:sp>
              <p:nvSpPr>
                <p:cNvPr id="41866"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7"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8"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9"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0"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1"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2"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3"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4"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5"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6"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7"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78"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47"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8"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49"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50"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1" name="Group 64"/>
              <p:cNvGrpSpPr>
                <a:grpSpLocks/>
              </p:cNvGrpSpPr>
              <p:nvPr/>
            </p:nvGrpSpPr>
            <p:grpSpPr bwMode="auto">
              <a:xfrm>
                <a:off x="2796" y="1732"/>
                <a:ext cx="513" cy="132"/>
                <a:chOff x="2201" y="2688"/>
                <a:chExt cx="1946" cy="577"/>
              </a:xfrm>
            </p:grpSpPr>
            <p:sp>
              <p:nvSpPr>
                <p:cNvPr id="41853"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4"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5"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6"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7"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8"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9"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0"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1"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2"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3"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4"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65"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52"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1453" name="Group 79"/>
              <p:cNvGrpSpPr>
                <a:grpSpLocks/>
              </p:cNvGrpSpPr>
              <p:nvPr/>
            </p:nvGrpSpPr>
            <p:grpSpPr bwMode="auto">
              <a:xfrm>
                <a:off x="4878" y="1324"/>
                <a:ext cx="184" cy="73"/>
                <a:chOff x="1024" y="3264"/>
                <a:chExt cx="320" cy="296"/>
              </a:xfrm>
            </p:grpSpPr>
            <p:sp>
              <p:nvSpPr>
                <p:cNvPr id="41849"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0"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1"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52"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4" name="Group 84"/>
              <p:cNvGrpSpPr>
                <a:grpSpLocks/>
              </p:cNvGrpSpPr>
              <p:nvPr/>
            </p:nvGrpSpPr>
            <p:grpSpPr bwMode="auto">
              <a:xfrm>
                <a:off x="3658" y="909"/>
                <a:ext cx="990" cy="315"/>
                <a:chOff x="1832" y="1576"/>
                <a:chExt cx="1720" cy="1272"/>
              </a:xfrm>
            </p:grpSpPr>
            <p:grpSp>
              <p:nvGrpSpPr>
                <p:cNvPr id="41701" name="Group 85"/>
                <p:cNvGrpSpPr>
                  <a:grpSpLocks/>
                </p:cNvGrpSpPr>
                <p:nvPr/>
              </p:nvGrpSpPr>
              <p:grpSpPr bwMode="auto">
                <a:xfrm>
                  <a:off x="1832" y="1992"/>
                  <a:ext cx="888" cy="648"/>
                  <a:chOff x="1752" y="2224"/>
                  <a:chExt cx="888" cy="648"/>
                </a:xfrm>
              </p:grpSpPr>
              <p:grpSp>
                <p:nvGrpSpPr>
                  <p:cNvPr id="41813" name="Group 86"/>
                  <p:cNvGrpSpPr>
                    <a:grpSpLocks/>
                  </p:cNvGrpSpPr>
                  <p:nvPr/>
                </p:nvGrpSpPr>
                <p:grpSpPr bwMode="auto">
                  <a:xfrm>
                    <a:off x="1752" y="2224"/>
                    <a:ext cx="496" cy="528"/>
                    <a:chOff x="2016" y="2000"/>
                    <a:chExt cx="496" cy="528"/>
                  </a:xfrm>
                </p:grpSpPr>
                <p:sp>
                  <p:nvSpPr>
                    <p:cNvPr id="41841"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2"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3"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4"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5"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6"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7"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8"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4" name="Group 95"/>
                  <p:cNvGrpSpPr>
                    <a:grpSpLocks/>
                  </p:cNvGrpSpPr>
                  <p:nvPr/>
                </p:nvGrpSpPr>
                <p:grpSpPr bwMode="auto">
                  <a:xfrm>
                    <a:off x="1896" y="2256"/>
                    <a:ext cx="496" cy="528"/>
                    <a:chOff x="2016" y="2000"/>
                    <a:chExt cx="496" cy="528"/>
                  </a:xfrm>
                </p:grpSpPr>
                <p:sp>
                  <p:nvSpPr>
                    <p:cNvPr id="41833"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4"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5"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6"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7"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8"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9"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40"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5" name="Group 104"/>
                  <p:cNvGrpSpPr>
                    <a:grpSpLocks/>
                  </p:cNvGrpSpPr>
                  <p:nvPr/>
                </p:nvGrpSpPr>
                <p:grpSpPr bwMode="auto">
                  <a:xfrm>
                    <a:off x="2000" y="2312"/>
                    <a:ext cx="496" cy="528"/>
                    <a:chOff x="2016" y="2000"/>
                    <a:chExt cx="496" cy="528"/>
                  </a:xfrm>
                </p:grpSpPr>
                <p:sp>
                  <p:nvSpPr>
                    <p:cNvPr id="41825"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6"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7"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8"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9"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0"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1"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32"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816" name="Group 113"/>
                  <p:cNvGrpSpPr>
                    <a:grpSpLocks/>
                  </p:cNvGrpSpPr>
                  <p:nvPr/>
                </p:nvGrpSpPr>
                <p:grpSpPr bwMode="auto">
                  <a:xfrm>
                    <a:off x="2144" y="2344"/>
                    <a:ext cx="496" cy="528"/>
                    <a:chOff x="2016" y="2000"/>
                    <a:chExt cx="496" cy="528"/>
                  </a:xfrm>
                </p:grpSpPr>
                <p:sp>
                  <p:nvSpPr>
                    <p:cNvPr id="41817"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8"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9"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0"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1"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2"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3"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24"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2" name="Group 122"/>
                <p:cNvGrpSpPr>
                  <a:grpSpLocks/>
                </p:cNvGrpSpPr>
                <p:nvPr/>
              </p:nvGrpSpPr>
              <p:grpSpPr bwMode="auto">
                <a:xfrm>
                  <a:off x="2208" y="1576"/>
                  <a:ext cx="888" cy="648"/>
                  <a:chOff x="1800" y="1552"/>
                  <a:chExt cx="888" cy="648"/>
                </a:xfrm>
              </p:grpSpPr>
              <p:grpSp>
                <p:nvGrpSpPr>
                  <p:cNvPr id="41777" name="Group 123"/>
                  <p:cNvGrpSpPr>
                    <a:grpSpLocks/>
                  </p:cNvGrpSpPr>
                  <p:nvPr/>
                </p:nvGrpSpPr>
                <p:grpSpPr bwMode="auto">
                  <a:xfrm>
                    <a:off x="1800" y="1552"/>
                    <a:ext cx="496" cy="528"/>
                    <a:chOff x="2016" y="2000"/>
                    <a:chExt cx="496" cy="528"/>
                  </a:xfrm>
                </p:grpSpPr>
                <p:sp>
                  <p:nvSpPr>
                    <p:cNvPr id="41805"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6"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7"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8"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9"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0"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1"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12"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8" name="Group 132"/>
                  <p:cNvGrpSpPr>
                    <a:grpSpLocks/>
                  </p:cNvGrpSpPr>
                  <p:nvPr/>
                </p:nvGrpSpPr>
                <p:grpSpPr bwMode="auto">
                  <a:xfrm>
                    <a:off x="1944" y="1584"/>
                    <a:ext cx="496" cy="528"/>
                    <a:chOff x="2016" y="2000"/>
                    <a:chExt cx="496" cy="528"/>
                  </a:xfrm>
                </p:grpSpPr>
                <p:sp>
                  <p:nvSpPr>
                    <p:cNvPr id="41797"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8"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9"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0"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1"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2"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3"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804"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79" name="Group 141"/>
                  <p:cNvGrpSpPr>
                    <a:grpSpLocks/>
                  </p:cNvGrpSpPr>
                  <p:nvPr/>
                </p:nvGrpSpPr>
                <p:grpSpPr bwMode="auto">
                  <a:xfrm>
                    <a:off x="2048" y="1640"/>
                    <a:ext cx="496" cy="528"/>
                    <a:chOff x="2016" y="2000"/>
                    <a:chExt cx="496" cy="528"/>
                  </a:xfrm>
                </p:grpSpPr>
                <p:sp>
                  <p:nvSpPr>
                    <p:cNvPr id="41789"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0"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1"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2"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3"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4"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5"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96"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80" name="Group 150"/>
                  <p:cNvGrpSpPr>
                    <a:grpSpLocks/>
                  </p:cNvGrpSpPr>
                  <p:nvPr/>
                </p:nvGrpSpPr>
                <p:grpSpPr bwMode="auto">
                  <a:xfrm>
                    <a:off x="2192" y="1672"/>
                    <a:ext cx="496" cy="528"/>
                    <a:chOff x="2016" y="2000"/>
                    <a:chExt cx="496" cy="528"/>
                  </a:xfrm>
                </p:grpSpPr>
                <p:sp>
                  <p:nvSpPr>
                    <p:cNvPr id="41781"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2"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3"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4"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5"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6"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7"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88"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3" name="Group 159"/>
                <p:cNvGrpSpPr>
                  <a:grpSpLocks/>
                </p:cNvGrpSpPr>
                <p:nvPr/>
              </p:nvGrpSpPr>
              <p:grpSpPr bwMode="auto">
                <a:xfrm>
                  <a:off x="2288" y="2200"/>
                  <a:ext cx="888" cy="648"/>
                  <a:chOff x="2560" y="2264"/>
                  <a:chExt cx="888" cy="648"/>
                </a:xfrm>
              </p:grpSpPr>
              <p:grpSp>
                <p:nvGrpSpPr>
                  <p:cNvPr id="41741" name="Group 160"/>
                  <p:cNvGrpSpPr>
                    <a:grpSpLocks/>
                  </p:cNvGrpSpPr>
                  <p:nvPr/>
                </p:nvGrpSpPr>
                <p:grpSpPr bwMode="auto">
                  <a:xfrm>
                    <a:off x="2560" y="2264"/>
                    <a:ext cx="496" cy="528"/>
                    <a:chOff x="2016" y="2000"/>
                    <a:chExt cx="496" cy="528"/>
                  </a:xfrm>
                </p:grpSpPr>
                <p:sp>
                  <p:nvSpPr>
                    <p:cNvPr id="41769"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0"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1"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2"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3"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4"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5"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76"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2" name="Group 169"/>
                  <p:cNvGrpSpPr>
                    <a:grpSpLocks/>
                  </p:cNvGrpSpPr>
                  <p:nvPr/>
                </p:nvGrpSpPr>
                <p:grpSpPr bwMode="auto">
                  <a:xfrm>
                    <a:off x="2704" y="2296"/>
                    <a:ext cx="496" cy="528"/>
                    <a:chOff x="2016" y="2000"/>
                    <a:chExt cx="496" cy="528"/>
                  </a:xfrm>
                </p:grpSpPr>
                <p:sp>
                  <p:nvSpPr>
                    <p:cNvPr id="41761"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2"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3"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4"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5"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6"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7"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8"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3" name="Group 178"/>
                  <p:cNvGrpSpPr>
                    <a:grpSpLocks/>
                  </p:cNvGrpSpPr>
                  <p:nvPr/>
                </p:nvGrpSpPr>
                <p:grpSpPr bwMode="auto">
                  <a:xfrm>
                    <a:off x="2808" y="2352"/>
                    <a:ext cx="496" cy="528"/>
                    <a:chOff x="2016" y="2000"/>
                    <a:chExt cx="496" cy="528"/>
                  </a:xfrm>
                </p:grpSpPr>
                <p:sp>
                  <p:nvSpPr>
                    <p:cNvPr id="41753"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4"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5"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6"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7"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8"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9"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60"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44" name="Group 187"/>
                  <p:cNvGrpSpPr>
                    <a:grpSpLocks/>
                  </p:cNvGrpSpPr>
                  <p:nvPr/>
                </p:nvGrpSpPr>
                <p:grpSpPr bwMode="auto">
                  <a:xfrm>
                    <a:off x="2952" y="2384"/>
                    <a:ext cx="496" cy="528"/>
                    <a:chOff x="2016" y="2000"/>
                    <a:chExt cx="496" cy="528"/>
                  </a:xfrm>
                </p:grpSpPr>
                <p:sp>
                  <p:nvSpPr>
                    <p:cNvPr id="41745"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6"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7"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8"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9"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0"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1"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52"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704" name="Group 196"/>
                <p:cNvGrpSpPr>
                  <a:grpSpLocks/>
                </p:cNvGrpSpPr>
                <p:nvPr/>
              </p:nvGrpSpPr>
              <p:grpSpPr bwMode="auto">
                <a:xfrm>
                  <a:off x="2664" y="1736"/>
                  <a:ext cx="888" cy="648"/>
                  <a:chOff x="2608" y="1592"/>
                  <a:chExt cx="888" cy="648"/>
                </a:xfrm>
              </p:grpSpPr>
              <p:grpSp>
                <p:nvGrpSpPr>
                  <p:cNvPr id="41705" name="Group 197"/>
                  <p:cNvGrpSpPr>
                    <a:grpSpLocks/>
                  </p:cNvGrpSpPr>
                  <p:nvPr/>
                </p:nvGrpSpPr>
                <p:grpSpPr bwMode="auto">
                  <a:xfrm>
                    <a:off x="2608" y="1592"/>
                    <a:ext cx="496" cy="528"/>
                    <a:chOff x="2016" y="2000"/>
                    <a:chExt cx="496" cy="528"/>
                  </a:xfrm>
                </p:grpSpPr>
                <p:sp>
                  <p:nvSpPr>
                    <p:cNvPr id="41733"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4"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5"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6"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7"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8"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9"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40"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6" name="Group 206"/>
                  <p:cNvGrpSpPr>
                    <a:grpSpLocks/>
                  </p:cNvGrpSpPr>
                  <p:nvPr/>
                </p:nvGrpSpPr>
                <p:grpSpPr bwMode="auto">
                  <a:xfrm>
                    <a:off x="2752" y="1624"/>
                    <a:ext cx="496" cy="528"/>
                    <a:chOff x="2016" y="2000"/>
                    <a:chExt cx="496" cy="528"/>
                  </a:xfrm>
                </p:grpSpPr>
                <p:sp>
                  <p:nvSpPr>
                    <p:cNvPr id="41725"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6"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7"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8"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9"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0"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1"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32"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7" name="Group 215"/>
                  <p:cNvGrpSpPr>
                    <a:grpSpLocks/>
                  </p:cNvGrpSpPr>
                  <p:nvPr/>
                </p:nvGrpSpPr>
                <p:grpSpPr bwMode="auto">
                  <a:xfrm>
                    <a:off x="2840" y="1664"/>
                    <a:ext cx="496" cy="528"/>
                    <a:chOff x="2016" y="2000"/>
                    <a:chExt cx="496" cy="528"/>
                  </a:xfrm>
                </p:grpSpPr>
                <p:sp>
                  <p:nvSpPr>
                    <p:cNvPr id="41717"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8"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9"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0"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1"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2"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3"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24"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708" name="Group 224"/>
                  <p:cNvGrpSpPr>
                    <a:grpSpLocks/>
                  </p:cNvGrpSpPr>
                  <p:nvPr/>
                </p:nvGrpSpPr>
                <p:grpSpPr bwMode="auto">
                  <a:xfrm>
                    <a:off x="3000" y="1712"/>
                    <a:ext cx="496" cy="528"/>
                    <a:chOff x="2016" y="2000"/>
                    <a:chExt cx="496" cy="528"/>
                  </a:xfrm>
                </p:grpSpPr>
                <p:sp>
                  <p:nvSpPr>
                    <p:cNvPr id="41709"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0"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1"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2"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3"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4"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5"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16"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1455" name="Group 233"/>
              <p:cNvGrpSpPr>
                <a:grpSpLocks/>
              </p:cNvGrpSpPr>
              <p:nvPr/>
            </p:nvGrpSpPr>
            <p:grpSpPr bwMode="auto">
              <a:xfrm>
                <a:off x="3703" y="1382"/>
                <a:ext cx="185" cy="74"/>
                <a:chOff x="1024" y="3264"/>
                <a:chExt cx="320" cy="296"/>
              </a:xfrm>
            </p:grpSpPr>
            <p:sp>
              <p:nvSpPr>
                <p:cNvPr id="41697"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8"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9"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700"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6" name="Group 238"/>
              <p:cNvGrpSpPr>
                <a:grpSpLocks/>
              </p:cNvGrpSpPr>
              <p:nvPr/>
            </p:nvGrpSpPr>
            <p:grpSpPr bwMode="auto">
              <a:xfrm>
                <a:off x="4152" y="1376"/>
                <a:ext cx="184" cy="73"/>
                <a:chOff x="1024" y="3264"/>
                <a:chExt cx="320" cy="296"/>
              </a:xfrm>
            </p:grpSpPr>
            <p:sp>
              <p:nvSpPr>
                <p:cNvPr id="41693"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4"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5"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6"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7" name="Group 243"/>
              <p:cNvGrpSpPr>
                <a:grpSpLocks/>
              </p:cNvGrpSpPr>
              <p:nvPr/>
            </p:nvGrpSpPr>
            <p:grpSpPr bwMode="auto">
              <a:xfrm>
                <a:off x="5005" y="1169"/>
                <a:ext cx="183" cy="73"/>
                <a:chOff x="1024" y="3264"/>
                <a:chExt cx="320" cy="296"/>
              </a:xfrm>
            </p:grpSpPr>
            <p:sp>
              <p:nvSpPr>
                <p:cNvPr id="41689"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0"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1"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92"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8" name="Group 248"/>
              <p:cNvGrpSpPr>
                <a:grpSpLocks/>
              </p:cNvGrpSpPr>
              <p:nvPr/>
            </p:nvGrpSpPr>
            <p:grpSpPr bwMode="auto">
              <a:xfrm>
                <a:off x="4528" y="1367"/>
                <a:ext cx="184" cy="73"/>
                <a:chOff x="1024" y="3264"/>
                <a:chExt cx="320" cy="296"/>
              </a:xfrm>
            </p:grpSpPr>
            <p:sp>
              <p:nvSpPr>
                <p:cNvPr id="41685"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6"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7"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8"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59" name="Group 253"/>
              <p:cNvGrpSpPr>
                <a:grpSpLocks/>
              </p:cNvGrpSpPr>
              <p:nvPr/>
            </p:nvGrpSpPr>
            <p:grpSpPr bwMode="auto">
              <a:xfrm>
                <a:off x="3176" y="1260"/>
                <a:ext cx="185" cy="73"/>
                <a:chOff x="1024" y="3264"/>
                <a:chExt cx="320" cy="296"/>
              </a:xfrm>
            </p:grpSpPr>
            <p:sp>
              <p:nvSpPr>
                <p:cNvPr id="41681"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2"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3"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4"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0" name="Group 258"/>
              <p:cNvGrpSpPr>
                <a:grpSpLocks/>
              </p:cNvGrpSpPr>
              <p:nvPr/>
            </p:nvGrpSpPr>
            <p:grpSpPr bwMode="auto">
              <a:xfrm>
                <a:off x="3158" y="1191"/>
                <a:ext cx="184" cy="73"/>
                <a:chOff x="1024" y="3264"/>
                <a:chExt cx="320" cy="296"/>
              </a:xfrm>
            </p:grpSpPr>
            <p:sp>
              <p:nvSpPr>
                <p:cNvPr id="41677"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8"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9"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80"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1" name="Group 263"/>
              <p:cNvGrpSpPr>
                <a:grpSpLocks/>
              </p:cNvGrpSpPr>
              <p:nvPr/>
            </p:nvGrpSpPr>
            <p:grpSpPr bwMode="auto">
              <a:xfrm>
                <a:off x="3323" y="1395"/>
                <a:ext cx="184" cy="73"/>
                <a:chOff x="1024" y="3264"/>
                <a:chExt cx="320" cy="296"/>
              </a:xfrm>
            </p:grpSpPr>
            <p:sp>
              <p:nvSpPr>
                <p:cNvPr id="41673"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4"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5"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6"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2" name="Group 268"/>
              <p:cNvGrpSpPr>
                <a:grpSpLocks/>
              </p:cNvGrpSpPr>
              <p:nvPr/>
            </p:nvGrpSpPr>
            <p:grpSpPr bwMode="auto">
              <a:xfrm>
                <a:off x="2799" y="1168"/>
                <a:ext cx="154" cy="61"/>
                <a:chOff x="428" y="2146"/>
                <a:chExt cx="268" cy="244"/>
              </a:xfrm>
            </p:grpSpPr>
            <p:sp>
              <p:nvSpPr>
                <p:cNvPr id="41664"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5"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6"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7"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8"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9"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0"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1"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72"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3" name="Group 278"/>
              <p:cNvGrpSpPr>
                <a:grpSpLocks/>
              </p:cNvGrpSpPr>
              <p:nvPr/>
            </p:nvGrpSpPr>
            <p:grpSpPr bwMode="auto">
              <a:xfrm>
                <a:off x="2801" y="1232"/>
                <a:ext cx="154" cy="61"/>
                <a:chOff x="428" y="2146"/>
                <a:chExt cx="268" cy="244"/>
              </a:xfrm>
            </p:grpSpPr>
            <p:sp>
              <p:nvSpPr>
                <p:cNvPr id="41655"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6"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7"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8"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9"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0"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1"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2"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63"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4"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65"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6" name="Group 290"/>
              <p:cNvGrpSpPr>
                <a:grpSpLocks/>
              </p:cNvGrpSpPr>
              <p:nvPr/>
            </p:nvGrpSpPr>
            <p:grpSpPr bwMode="auto">
              <a:xfrm>
                <a:off x="2932" y="1390"/>
                <a:ext cx="154" cy="61"/>
                <a:chOff x="428" y="2146"/>
                <a:chExt cx="268" cy="244"/>
              </a:xfrm>
            </p:grpSpPr>
            <p:sp>
              <p:nvSpPr>
                <p:cNvPr id="41646"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7"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8"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9"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0"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1"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2"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3"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54"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67" name="Group 300"/>
              <p:cNvGrpSpPr>
                <a:grpSpLocks/>
              </p:cNvGrpSpPr>
              <p:nvPr/>
            </p:nvGrpSpPr>
            <p:grpSpPr bwMode="auto">
              <a:xfrm>
                <a:off x="2945" y="1465"/>
                <a:ext cx="155" cy="60"/>
                <a:chOff x="428" y="2146"/>
                <a:chExt cx="268" cy="244"/>
              </a:xfrm>
            </p:grpSpPr>
            <p:sp>
              <p:nvSpPr>
                <p:cNvPr id="41637"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8"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9"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0"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1"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2"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3"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4"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45"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68"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69" name="Group 311"/>
              <p:cNvGrpSpPr>
                <a:grpSpLocks/>
              </p:cNvGrpSpPr>
              <p:nvPr/>
            </p:nvGrpSpPr>
            <p:grpSpPr bwMode="auto">
              <a:xfrm>
                <a:off x="3466" y="1524"/>
                <a:ext cx="155" cy="60"/>
                <a:chOff x="428" y="2146"/>
                <a:chExt cx="268" cy="244"/>
              </a:xfrm>
            </p:grpSpPr>
            <p:sp>
              <p:nvSpPr>
                <p:cNvPr id="41628"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9"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0"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1"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2"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3"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4"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5"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36"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0"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1" name="Group 322"/>
              <p:cNvGrpSpPr>
                <a:grpSpLocks/>
              </p:cNvGrpSpPr>
              <p:nvPr/>
            </p:nvGrpSpPr>
            <p:grpSpPr bwMode="auto">
              <a:xfrm>
                <a:off x="4133" y="1520"/>
                <a:ext cx="153" cy="41"/>
                <a:chOff x="2378" y="3784"/>
                <a:chExt cx="268" cy="166"/>
              </a:xfrm>
            </p:grpSpPr>
            <p:sp>
              <p:nvSpPr>
                <p:cNvPr id="41622"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3"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4"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5"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6"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7"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2"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3" name="Group 330"/>
              <p:cNvGrpSpPr>
                <a:grpSpLocks/>
              </p:cNvGrpSpPr>
              <p:nvPr/>
            </p:nvGrpSpPr>
            <p:grpSpPr bwMode="auto">
              <a:xfrm>
                <a:off x="4502" y="1510"/>
                <a:ext cx="154" cy="60"/>
                <a:chOff x="428" y="2146"/>
                <a:chExt cx="268" cy="244"/>
              </a:xfrm>
            </p:grpSpPr>
            <p:sp>
              <p:nvSpPr>
                <p:cNvPr id="41613"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4"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5"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6"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7"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8"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9"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0"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21"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4" name="Group 340"/>
              <p:cNvGrpSpPr>
                <a:grpSpLocks/>
              </p:cNvGrpSpPr>
              <p:nvPr/>
            </p:nvGrpSpPr>
            <p:grpSpPr bwMode="auto">
              <a:xfrm>
                <a:off x="4689" y="1540"/>
                <a:ext cx="155" cy="61"/>
                <a:chOff x="428" y="2146"/>
                <a:chExt cx="268" cy="244"/>
              </a:xfrm>
            </p:grpSpPr>
            <p:sp>
              <p:nvSpPr>
                <p:cNvPr id="41604"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5"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6"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7"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8"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9"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0"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1"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12"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5"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76"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77" name="Group 352"/>
              <p:cNvGrpSpPr>
                <a:grpSpLocks/>
              </p:cNvGrpSpPr>
              <p:nvPr/>
            </p:nvGrpSpPr>
            <p:grpSpPr bwMode="auto">
              <a:xfrm>
                <a:off x="5250" y="1298"/>
                <a:ext cx="155" cy="60"/>
                <a:chOff x="428" y="2146"/>
                <a:chExt cx="268" cy="244"/>
              </a:xfrm>
            </p:grpSpPr>
            <p:sp>
              <p:nvSpPr>
                <p:cNvPr id="41595"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6"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7"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8"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9"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0"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1"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2"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603"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78" name="Group 362"/>
              <p:cNvGrpSpPr>
                <a:grpSpLocks/>
              </p:cNvGrpSpPr>
              <p:nvPr/>
            </p:nvGrpSpPr>
            <p:grpSpPr bwMode="auto">
              <a:xfrm>
                <a:off x="5230" y="1408"/>
                <a:ext cx="154" cy="61"/>
                <a:chOff x="428" y="2146"/>
                <a:chExt cx="268" cy="244"/>
              </a:xfrm>
            </p:grpSpPr>
            <p:sp>
              <p:nvSpPr>
                <p:cNvPr id="41586"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7"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8"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9"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0"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1"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2"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3"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94"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79"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0"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1" name="Group 374"/>
              <p:cNvGrpSpPr>
                <a:grpSpLocks/>
              </p:cNvGrpSpPr>
              <p:nvPr/>
            </p:nvGrpSpPr>
            <p:grpSpPr bwMode="auto">
              <a:xfrm>
                <a:off x="5171" y="1035"/>
                <a:ext cx="155" cy="60"/>
                <a:chOff x="428" y="2146"/>
                <a:chExt cx="268" cy="244"/>
              </a:xfrm>
            </p:grpSpPr>
            <p:sp>
              <p:nvSpPr>
                <p:cNvPr id="41577"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8"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9"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0"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1"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2"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3"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4"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85"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2"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3" name="Group 385"/>
              <p:cNvGrpSpPr>
                <a:grpSpLocks/>
              </p:cNvGrpSpPr>
              <p:nvPr/>
            </p:nvGrpSpPr>
            <p:grpSpPr bwMode="auto">
              <a:xfrm>
                <a:off x="5030" y="933"/>
                <a:ext cx="154" cy="61"/>
                <a:chOff x="428" y="2146"/>
                <a:chExt cx="268" cy="244"/>
              </a:xfrm>
            </p:grpSpPr>
            <p:sp>
              <p:nvSpPr>
                <p:cNvPr id="41568"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9"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0"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1"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2"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3"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4"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5"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76"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4" name="Group 395"/>
              <p:cNvGrpSpPr>
                <a:grpSpLocks/>
              </p:cNvGrpSpPr>
              <p:nvPr/>
            </p:nvGrpSpPr>
            <p:grpSpPr bwMode="auto">
              <a:xfrm>
                <a:off x="3328" y="911"/>
                <a:ext cx="155" cy="61"/>
                <a:chOff x="428" y="2146"/>
                <a:chExt cx="268" cy="244"/>
              </a:xfrm>
            </p:grpSpPr>
            <p:sp>
              <p:nvSpPr>
                <p:cNvPr id="41559"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0"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1"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2"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3"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4"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5"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6"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67"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5" name="Group 405"/>
              <p:cNvGrpSpPr>
                <a:grpSpLocks/>
              </p:cNvGrpSpPr>
              <p:nvPr/>
            </p:nvGrpSpPr>
            <p:grpSpPr bwMode="auto">
              <a:xfrm>
                <a:off x="3087" y="996"/>
                <a:ext cx="154" cy="60"/>
                <a:chOff x="428" y="2146"/>
                <a:chExt cx="268" cy="244"/>
              </a:xfrm>
            </p:grpSpPr>
            <p:sp>
              <p:nvSpPr>
                <p:cNvPr id="41550"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1"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2"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3"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4"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5"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6"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7"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58"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86" name="Group 415"/>
              <p:cNvGrpSpPr>
                <a:grpSpLocks/>
              </p:cNvGrpSpPr>
              <p:nvPr/>
            </p:nvGrpSpPr>
            <p:grpSpPr bwMode="auto">
              <a:xfrm>
                <a:off x="3136" y="1499"/>
                <a:ext cx="153" cy="61"/>
                <a:chOff x="428" y="2146"/>
                <a:chExt cx="268" cy="244"/>
              </a:xfrm>
            </p:grpSpPr>
            <p:sp>
              <p:nvSpPr>
                <p:cNvPr id="41541"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2"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3"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4"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5"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6"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7"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8"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9"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87"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488"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489" name="Group 427"/>
              <p:cNvGrpSpPr>
                <a:grpSpLocks/>
              </p:cNvGrpSpPr>
              <p:nvPr/>
            </p:nvGrpSpPr>
            <p:grpSpPr bwMode="auto">
              <a:xfrm>
                <a:off x="5227" y="1473"/>
                <a:ext cx="153" cy="60"/>
                <a:chOff x="428" y="2146"/>
                <a:chExt cx="268" cy="244"/>
              </a:xfrm>
            </p:grpSpPr>
            <p:sp>
              <p:nvSpPr>
                <p:cNvPr id="41532"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3"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4"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5"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6"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7"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8"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9"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40"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490" name="Group 437"/>
              <p:cNvGrpSpPr>
                <a:grpSpLocks/>
              </p:cNvGrpSpPr>
              <p:nvPr/>
            </p:nvGrpSpPr>
            <p:grpSpPr bwMode="auto">
              <a:xfrm>
                <a:off x="5357" y="1179"/>
                <a:ext cx="155" cy="60"/>
                <a:chOff x="428" y="2146"/>
                <a:chExt cx="268" cy="244"/>
              </a:xfrm>
            </p:grpSpPr>
            <p:sp>
              <p:nvSpPr>
                <p:cNvPr id="41523"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4"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5"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6"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7"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8"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29"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0"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531"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491" name="Text Box 447"/>
              <p:cNvSpPr txBox="1">
                <a:spLocks noChangeArrowheads="1"/>
              </p:cNvSpPr>
              <p:nvPr/>
            </p:nvSpPr>
            <p:spPr bwMode="auto">
              <a:xfrm>
                <a:off x="4601" y="1105"/>
                <a:ext cx="64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492" name="Text Box 448"/>
              <p:cNvSpPr txBox="1">
                <a:spLocks noChangeArrowheads="1"/>
              </p:cNvSpPr>
              <p:nvPr/>
            </p:nvSpPr>
            <p:spPr bwMode="auto">
              <a:xfrm>
                <a:off x="4380" y="854"/>
                <a:ext cx="106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493" name="Group 449"/>
              <p:cNvGrpSpPr>
                <a:grpSpLocks/>
              </p:cNvGrpSpPr>
              <p:nvPr/>
            </p:nvGrpSpPr>
            <p:grpSpPr bwMode="auto">
              <a:xfrm>
                <a:off x="3324" y="987"/>
                <a:ext cx="1708" cy="431"/>
                <a:chOff x="1450" y="1101"/>
                <a:chExt cx="2970" cy="997"/>
              </a:xfrm>
            </p:grpSpPr>
            <p:sp>
              <p:nvSpPr>
                <p:cNvPr id="41494"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495"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6"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7"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8"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499"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0"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1"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2"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3"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4"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5"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6"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07"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8"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09"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0"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1"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2"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3"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4"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515"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6"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7"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8"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19"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0"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1"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522"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grpSp>
      <p:grpSp>
        <p:nvGrpSpPr>
          <p:cNvPr id="40980" name="Group 17"/>
          <p:cNvGrpSpPr>
            <a:grpSpLocks/>
          </p:cNvGrpSpPr>
          <p:nvPr/>
        </p:nvGrpSpPr>
        <p:grpSpPr bwMode="auto">
          <a:xfrm>
            <a:off x="7620000" y="457200"/>
            <a:ext cx="2978150" cy="1428750"/>
            <a:chOff x="2796" y="671"/>
            <a:chExt cx="2716" cy="1304"/>
          </a:xfrm>
        </p:grpSpPr>
        <p:grpSp>
          <p:nvGrpSpPr>
            <p:cNvPr id="40981" name="Group 18"/>
            <p:cNvGrpSpPr>
              <a:grpSpLocks/>
            </p:cNvGrpSpPr>
            <p:nvPr/>
          </p:nvGrpSpPr>
          <p:grpSpPr bwMode="auto">
            <a:xfrm>
              <a:off x="3227" y="1844"/>
              <a:ext cx="513" cy="131"/>
              <a:chOff x="2201" y="2688"/>
              <a:chExt cx="1946" cy="577"/>
            </a:xfrm>
          </p:grpSpPr>
          <p:sp>
            <p:nvSpPr>
              <p:cNvPr id="41429" name="AutoShape 19"/>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0" name="AutoShape 20"/>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1" name="AutoShape 21"/>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2" name="AutoShape 22"/>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3" name="AutoShape 23"/>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4" name="AutoShape 24"/>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5" name="AutoShape 25"/>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6" name="AutoShape 26"/>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7" name="AutoShape 27"/>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8" name="AutoShape 28"/>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39" name="AutoShape 29"/>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0" name="AutoShape 30"/>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41" name="AutoShape 31"/>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2" name="Group 32"/>
            <p:cNvGrpSpPr>
              <a:grpSpLocks/>
            </p:cNvGrpSpPr>
            <p:nvPr/>
          </p:nvGrpSpPr>
          <p:grpSpPr bwMode="auto">
            <a:xfrm>
              <a:off x="3899" y="1843"/>
              <a:ext cx="513" cy="131"/>
              <a:chOff x="2201" y="2688"/>
              <a:chExt cx="1946" cy="577"/>
            </a:xfrm>
          </p:grpSpPr>
          <p:sp>
            <p:nvSpPr>
              <p:cNvPr id="41416" name="AutoShape 33"/>
              <p:cNvSpPr>
                <a:spLocks noChangeArrowheads="1"/>
              </p:cNvSpPr>
              <p:nvPr/>
            </p:nvSpPr>
            <p:spPr bwMode="auto">
              <a:xfrm>
                <a:off x="2934" y="302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7" name="AutoShape 34"/>
              <p:cNvSpPr>
                <a:spLocks noChangeArrowheads="1"/>
              </p:cNvSpPr>
              <p:nvPr/>
            </p:nvSpPr>
            <p:spPr bwMode="auto">
              <a:xfrm>
                <a:off x="3030" y="31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8" name="AutoShape 35"/>
              <p:cNvSpPr>
                <a:spLocks noChangeArrowheads="1"/>
              </p:cNvSpPr>
              <p:nvPr/>
            </p:nvSpPr>
            <p:spPr bwMode="auto">
              <a:xfrm>
                <a:off x="3329" y="281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9" name="AutoShape 36"/>
              <p:cNvSpPr>
                <a:spLocks noChangeArrowheads="1"/>
              </p:cNvSpPr>
              <p:nvPr/>
            </p:nvSpPr>
            <p:spPr bwMode="auto">
              <a:xfrm>
                <a:off x="3425" y="301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0" name="AutoShape 37"/>
              <p:cNvSpPr>
                <a:spLocks noChangeArrowheads="1"/>
              </p:cNvSpPr>
              <p:nvPr/>
            </p:nvSpPr>
            <p:spPr bwMode="auto">
              <a:xfrm>
                <a:off x="3570" y="2688"/>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1" name="AutoShape 38"/>
              <p:cNvSpPr>
                <a:spLocks noChangeArrowheads="1"/>
              </p:cNvSpPr>
              <p:nvPr/>
            </p:nvSpPr>
            <p:spPr bwMode="auto">
              <a:xfrm>
                <a:off x="3666" y="2884"/>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2" name="AutoShape 39"/>
              <p:cNvSpPr>
                <a:spLocks noChangeArrowheads="1"/>
              </p:cNvSpPr>
              <p:nvPr/>
            </p:nvSpPr>
            <p:spPr bwMode="auto">
              <a:xfrm>
                <a:off x="3026" y="278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3" name="AutoShape 40"/>
              <p:cNvSpPr>
                <a:spLocks noChangeArrowheads="1"/>
              </p:cNvSpPr>
              <p:nvPr/>
            </p:nvSpPr>
            <p:spPr bwMode="auto">
              <a:xfrm>
                <a:off x="2201" y="2963"/>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4" name="AutoShape 41"/>
              <p:cNvSpPr>
                <a:spLocks noChangeArrowheads="1"/>
              </p:cNvSpPr>
              <p:nvPr/>
            </p:nvSpPr>
            <p:spPr bwMode="auto">
              <a:xfrm>
                <a:off x="2297" y="30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5" name="AutoShape 42"/>
              <p:cNvSpPr>
                <a:spLocks noChangeArrowheads="1"/>
              </p:cNvSpPr>
              <p:nvPr/>
            </p:nvSpPr>
            <p:spPr bwMode="auto">
              <a:xfrm>
                <a:off x="2596" y="2759"/>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6" name="AutoShape 43"/>
              <p:cNvSpPr>
                <a:spLocks noChangeArrowheads="1"/>
              </p:cNvSpPr>
              <p:nvPr/>
            </p:nvSpPr>
            <p:spPr bwMode="auto">
              <a:xfrm>
                <a:off x="2692" y="2955"/>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7" name="AutoShape 44"/>
              <p:cNvSpPr>
                <a:spLocks noChangeArrowheads="1"/>
              </p:cNvSpPr>
              <p:nvPr/>
            </p:nvSpPr>
            <p:spPr bwMode="auto">
              <a:xfrm>
                <a:off x="3870" y="2941"/>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28" name="AutoShape 45"/>
              <p:cNvSpPr>
                <a:spLocks noChangeArrowheads="1"/>
              </p:cNvSpPr>
              <p:nvPr/>
            </p:nvSpPr>
            <p:spPr bwMode="auto">
              <a:xfrm>
                <a:off x="3966" y="3037"/>
                <a:ext cx="181" cy="146"/>
              </a:xfrm>
              <a:prstGeom prst="parallelogram">
                <a:avLst>
                  <a:gd name="adj" fmla="val 30993"/>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83" name="Group 46"/>
            <p:cNvGrpSpPr>
              <a:grpSpLocks/>
            </p:cNvGrpSpPr>
            <p:nvPr/>
          </p:nvGrpSpPr>
          <p:grpSpPr bwMode="auto">
            <a:xfrm>
              <a:off x="4503" y="1773"/>
              <a:ext cx="513" cy="132"/>
              <a:chOff x="2201" y="2688"/>
              <a:chExt cx="1946" cy="577"/>
            </a:xfrm>
          </p:grpSpPr>
          <p:sp>
            <p:nvSpPr>
              <p:cNvPr id="41403" name="AutoShape 47"/>
              <p:cNvSpPr>
                <a:spLocks noChangeArrowheads="1"/>
              </p:cNvSpPr>
              <p:nvPr/>
            </p:nvSpPr>
            <p:spPr bwMode="auto">
              <a:xfrm>
                <a:off x="2934" y="302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4" name="AutoShape 48"/>
              <p:cNvSpPr>
                <a:spLocks noChangeArrowheads="1"/>
              </p:cNvSpPr>
              <p:nvPr/>
            </p:nvSpPr>
            <p:spPr bwMode="auto">
              <a:xfrm>
                <a:off x="3030" y="31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5" name="AutoShape 49"/>
              <p:cNvSpPr>
                <a:spLocks noChangeArrowheads="1"/>
              </p:cNvSpPr>
              <p:nvPr/>
            </p:nvSpPr>
            <p:spPr bwMode="auto">
              <a:xfrm>
                <a:off x="3329" y="281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6" name="AutoShape 50"/>
              <p:cNvSpPr>
                <a:spLocks noChangeArrowheads="1"/>
              </p:cNvSpPr>
              <p:nvPr/>
            </p:nvSpPr>
            <p:spPr bwMode="auto">
              <a:xfrm>
                <a:off x="3425" y="301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7" name="AutoShape 51"/>
              <p:cNvSpPr>
                <a:spLocks noChangeArrowheads="1"/>
              </p:cNvSpPr>
              <p:nvPr/>
            </p:nvSpPr>
            <p:spPr bwMode="auto">
              <a:xfrm>
                <a:off x="3570" y="2688"/>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8" name="AutoShape 52"/>
              <p:cNvSpPr>
                <a:spLocks noChangeArrowheads="1"/>
              </p:cNvSpPr>
              <p:nvPr/>
            </p:nvSpPr>
            <p:spPr bwMode="auto">
              <a:xfrm>
                <a:off x="3666" y="2884"/>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9" name="AutoShape 53"/>
              <p:cNvSpPr>
                <a:spLocks noChangeArrowheads="1"/>
              </p:cNvSpPr>
              <p:nvPr/>
            </p:nvSpPr>
            <p:spPr bwMode="auto">
              <a:xfrm>
                <a:off x="3026" y="278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0" name="AutoShape 54"/>
              <p:cNvSpPr>
                <a:spLocks noChangeArrowheads="1"/>
              </p:cNvSpPr>
              <p:nvPr/>
            </p:nvSpPr>
            <p:spPr bwMode="auto">
              <a:xfrm>
                <a:off x="2201" y="2963"/>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1" name="AutoShape 55"/>
              <p:cNvSpPr>
                <a:spLocks noChangeArrowheads="1"/>
              </p:cNvSpPr>
              <p:nvPr/>
            </p:nvSpPr>
            <p:spPr bwMode="auto">
              <a:xfrm>
                <a:off x="2297" y="30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2" name="AutoShape 56"/>
              <p:cNvSpPr>
                <a:spLocks noChangeArrowheads="1"/>
              </p:cNvSpPr>
              <p:nvPr/>
            </p:nvSpPr>
            <p:spPr bwMode="auto">
              <a:xfrm>
                <a:off x="2596" y="2759"/>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3" name="AutoShape 57"/>
              <p:cNvSpPr>
                <a:spLocks noChangeArrowheads="1"/>
              </p:cNvSpPr>
              <p:nvPr/>
            </p:nvSpPr>
            <p:spPr bwMode="auto">
              <a:xfrm>
                <a:off x="2692" y="2955"/>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4" name="AutoShape 58"/>
              <p:cNvSpPr>
                <a:spLocks noChangeArrowheads="1"/>
              </p:cNvSpPr>
              <p:nvPr/>
            </p:nvSpPr>
            <p:spPr bwMode="auto">
              <a:xfrm>
                <a:off x="3870" y="2941"/>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15" name="AutoShape 59"/>
              <p:cNvSpPr>
                <a:spLocks noChangeArrowheads="1"/>
              </p:cNvSpPr>
              <p:nvPr/>
            </p:nvSpPr>
            <p:spPr bwMode="auto">
              <a:xfrm>
                <a:off x="3966" y="3037"/>
                <a:ext cx="181" cy="146"/>
              </a:xfrm>
              <a:prstGeom prst="parallelogram">
                <a:avLst>
                  <a:gd name="adj" fmla="val 30993"/>
                </a:avLst>
              </a:prstGeom>
              <a:solidFill>
                <a:schemeClr val="hlink"/>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4" name="Line 60"/>
            <p:cNvSpPr>
              <a:spLocks noChangeShapeType="1"/>
            </p:cNvSpPr>
            <p:nvPr/>
          </p:nvSpPr>
          <p:spPr bwMode="auto">
            <a:xfrm flipH="1">
              <a:off x="3290" y="1425"/>
              <a:ext cx="831" cy="424"/>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5" name="Line 61"/>
            <p:cNvSpPr>
              <a:spLocks noChangeShapeType="1"/>
            </p:cNvSpPr>
            <p:nvPr/>
          </p:nvSpPr>
          <p:spPr bwMode="auto">
            <a:xfrm flipH="1">
              <a:off x="3659" y="1431"/>
              <a:ext cx="460" cy="40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6" name="Line 62"/>
            <p:cNvSpPr>
              <a:spLocks noChangeShapeType="1"/>
            </p:cNvSpPr>
            <p:nvPr/>
          </p:nvSpPr>
          <p:spPr bwMode="auto">
            <a:xfrm flipH="1">
              <a:off x="3921" y="1545"/>
              <a:ext cx="277" cy="32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0987" name="Line 63"/>
            <p:cNvSpPr>
              <a:spLocks noChangeShapeType="1"/>
            </p:cNvSpPr>
            <p:nvPr/>
          </p:nvSpPr>
          <p:spPr bwMode="auto">
            <a:xfrm>
              <a:off x="4195" y="1551"/>
              <a:ext cx="147" cy="315"/>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88" name="Group 64"/>
            <p:cNvGrpSpPr>
              <a:grpSpLocks/>
            </p:cNvGrpSpPr>
            <p:nvPr/>
          </p:nvGrpSpPr>
          <p:grpSpPr bwMode="auto">
            <a:xfrm>
              <a:off x="2796" y="1732"/>
              <a:ext cx="513" cy="132"/>
              <a:chOff x="2201" y="2688"/>
              <a:chExt cx="1946" cy="577"/>
            </a:xfrm>
          </p:grpSpPr>
          <p:sp>
            <p:nvSpPr>
              <p:cNvPr id="41390" name="AutoShape 65"/>
              <p:cNvSpPr>
                <a:spLocks noChangeArrowheads="1"/>
              </p:cNvSpPr>
              <p:nvPr/>
            </p:nvSpPr>
            <p:spPr bwMode="auto">
              <a:xfrm>
                <a:off x="2934" y="302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1" name="AutoShape 66"/>
              <p:cNvSpPr>
                <a:spLocks noChangeArrowheads="1"/>
              </p:cNvSpPr>
              <p:nvPr/>
            </p:nvSpPr>
            <p:spPr bwMode="auto">
              <a:xfrm>
                <a:off x="3030" y="31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2" name="AutoShape 67"/>
              <p:cNvSpPr>
                <a:spLocks noChangeArrowheads="1"/>
              </p:cNvSpPr>
              <p:nvPr/>
            </p:nvSpPr>
            <p:spPr bwMode="auto">
              <a:xfrm>
                <a:off x="3329" y="281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3" name="AutoShape 68"/>
              <p:cNvSpPr>
                <a:spLocks noChangeArrowheads="1"/>
              </p:cNvSpPr>
              <p:nvPr/>
            </p:nvSpPr>
            <p:spPr bwMode="auto">
              <a:xfrm>
                <a:off x="3425" y="301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4" name="AutoShape 69"/>
              <p:cNvSpPr>
                <a:spLocks noChangeArrowheads="1"/>
              </p:cNvSpPr>
              <p:nvPr/>
            </p:nvSpPr>
            <p:spPr bwMode="auto">
              <a:xfrm>
                <a:off x="3570" y="2688"/>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5" name="AutoShape 70"/>
              <p:cNvSpPr>
                <a:spLocks noChangeArrowheads="1"/>
              </p:cNvSpPr>
              <p:nvPr/>
            </p:nvSpPr>
            <p:spPr bwMode="auto">
              <a:xfrm>
                <a:off x="3666" y="2884"/>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6" name="AutoShape 71"/>
              <p:cNvSpPr>
                <a:spLocks noChangeArrowheads="1"/>
              </p:cNvSpPr>
              <p:nvPr/>
            </p:nvSpPr>
            <p:spPr bwMode="auto">
              <a:xfrm>
                <a:off x="3026" y="278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7" name="AutoShape 72"/>
              <p:cNvSpPr>
                <a:spLocks noChangeArrowheads="1"/>
              </p:cNvSpPr>
              <p:nvPr/>
            </p:nvSpPr>
            <p:spPr bwMode="auto">
              <a:xfrm>
                <a:off x="2201" y="2963"/>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8" name="AutoShape 73"/>
              <p:cNvSpPr>
                <a:spLocks noChangeArrowheads="1"/>
              </p:cNvSpPr>
              <p:nvPr/>
            </p:nvSpPr>
            <p:spPr bwMode="auto">
              <a:xfrm>
                <a:off x="2297" y="30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99" name="AutoShape 74"/>
              <p:cNvSpPr>
                <a:spLocks noChangeArrowheads="1"/>
              </p:cNvSpPr>
              <p:nvPr/>
            </p:nvSpPr>
            <p:spPr bwMode="auto">
              <a:xfrm>
                <a:off x="2596" y="2759"/>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0" name="AutoShape 75"/>
              <p:cNvSpPr>
                <a:spLocks noChangeArrowheads="1"/>
              </p:cNvSpPr>
              <p:nvPr/>
            </p:nvSpPr>
            <p:spPr bwMode="auto">
              <a:xfrm>
                <a:off x="2692" y="2955"/>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1" name="AutoShape 76"/>
              <p:cNvSpPr>
                <a:spLocks noChangeArrowheads="1"/>
              </p:cNvSpPr>
              <p:nvPr/>
            </p:nvSpPr>
            <p:spPr bwMode="auto">
              <a:xfrm>
                <a:off x="3870" y="2941"/>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402" name="AutoShape 77"/>
              <p:cNvSpPr>
                <a:spLocks noChangeArrowheads="1"/>
              </p:cNvSpPr>
              <p:nvPr/>
            </p:nvSpPr>
            <p:spPr bwMode="auto">
              <a:xfrm>
                <a:off x="3966" y="3037"/>
                <a:ext cx="181" cy="146"/>
              </a:xfrm>
              <a:prstGeom prst="parallelogram">
                <a:avLst>
                  <a:gd name="adj" fmla="val 30993"/>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0989" name="Line 78"/>
            <p:cNvSpPr>
              <a:spLocks noChangeShapeType="1"/>
            </p:cNvSpPr>
            <p:nvPr/>
          </p:nvSpPr>
          <p:spPr bwMode="auto">
            <a:xfrm flipH="1">
              <a:off x="2896" y="1427"/>
              <a:ext cx="543" cy="366"/>
            </a:xfrm>
            <a:prstGeom prst="line">
              <a:avLst/>
            </a:prstGeom>
            <a:noFill/>
            <a:ln w="12700">
              <a:solidFill>
                <a:schemeClr val="tx1"/>
              </a:solidFill>
              <a:prstDash val="sysDot"/>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0990" name="Group 79"/>
            <p:cNvGrpSpPr>
              <a:grpSpLocks/>
            </p:cNvGrpSpPr>
            <p:nvPr/>
          </p:nvGrpSpPr>
          <p:grpSpPr bwMode="auto">
            <a:xfrm>
              <a:off x="4878" y="1324"/>
              <a:ext cx="184" cy="73"/>
              <a:chOff x="1024" y="3264"/>
              <a:chExt cx="320" cy="296"/>
            </a:xfrm>
          </p:grpSpPr>
          <p:sp>
            <p:nvSpPr>
              <p:cNvPr id="41386" name="Rectangle 80"/>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7" name="Rectangle 81"/>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8" name="Rectangle 82"/>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9" name="Rectangle 83"/>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1" name="Group 84"/>
            <p:cNvGrpSpPr>
              <a:grpSpLocks/>
            </p:cNvGrpSpPr>
            <p:nvPr/>
          </p:nvGrpSpPr>
          <p:grpSpPr bwMode="auto">
            <a:xfrm>
              <a:off x="3658" y="909"/>
              <a:ext cx="990" cy="315"/>
              <a:chOff x="1832" y="1576"/>
              <a:chExt cx="1720" cy="1272"/>
            </a:xfrm>
          </p:grpSpPr>
          <p:grpSp>
            <p:nvGrpSpPr>
              <p:cNvPr id="41238" name="Group 85"/>
              <p:cNvGrpSpPr>
                <a:grpSpLocks/>
              </p:cNvGrpSpPr>
              <p:nvPr/>
            </p:nvGrpSpPr>
            <p:grpSpPr bwMode="auto">
              <a:xfrm>
                <a:off x="1832" y="1992"/>
                <a:ext cx="888" cy="648"/>
                <a:chOff x="1752" y="2224"/>
                <a:chExt cx="888" cy="648"/>
              </a:xfrm>
            </p:grpSpPr>
            <p:grpSp>
              <p:nvGrpSpPr>
                <p:cNvPr id="41350" name="Group 86"/>
                <p:cNvGrpSpPr>
                  <a:grpSpLocks/>
                </p:cNvGrpSpPr>
                <p:nvPr/>
              </p:nvGrpSpPr>
              <p:grpSpPr bwMode="auto">
                <a:xfrm>
                  <a:off x="1752" y="2224"/>
                  <a:ext cx="496" cy="528"/>
                  <a:chOff x="2016" y="2000"/>
                  <a:chExt cx="496" cy="528"/>
                </a:xfrm>
              </p:grpSpPr>
              <p:sp>
                <p:nvSpPr>
                  <p:cNvPr id="41378" name="Rectangle 87"/>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9" name="Rectangle 88"/>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0" name="Rectangle 89"/>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1" name="Rectangle 90"/>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2" name="Rectangle 91"/>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3" name="Rectangle 92"/>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4" name="Rectangle 93"/>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85" name="Rectangle 94"/>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1" name="Group 95"/>
                <p:cNvGrpSpPr>
                  <a:grpSpLocks/>
                </p:cNvGrpSpPr>
                <p:nvPr/>
              </p:nvGrpSpPr>
              <p:grpSpPr bwMode="auto">
                <a:xfrm>
                  <a:off x="1896" y="2256"/>
                  <a:ext cx="496" cy="528"/>
                  <a:chOff x="2016" y="2000"/>
                  <a:chExt cx="496" cy="528"/>
                </a:xfrm>
              </p:grpSpPr>
              <p:sp>
                <p:nvSpPr>
                  <p:cNvPr id="41370" name="Rectangle 96"/>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1" name="Rectangle 97"/>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2" name="Rectangle 98"/>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3" name="Rectangle 99"/>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4" name="Rectangle 100"/>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5" name="Rectangle 101"/>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6" name="Rectangle 102"/>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77" name="Rectangle 103"/>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2" name="Group 104"/>
                <p:cNvGrpSpPr>
                  <a:grpSpLocks/>
                </p:cNvGrpSpPr>
                <p:nvPr/>
              </p:nvGrpSpPr>
              <p:grpSpPr bwMode="auto">
                <a:xfrm>
                  <a:off x="2000" y="2312"/>
                  <a:ext cx="496" cy="528"/>
                  <a:chOff x="2016" y="2000"/>
                  <a:chExt cx="496" cy="528"/>
                </a:xfrm>
              </p:grpSpPr>
              <p:sp>
                <p:nvSpPr>
                  <p:cNvPr id="41362" name="Rectangle 105"/>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3" name="Rectangle 106"/>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4" name="Rectangle 107"/>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5" name="Rectangle 108"/>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6" name="Rectangle 109"/>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7" name="Rectangle 110"/>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8" name="Rectangle 111"/>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9" name="Rectangle 112"/>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53" name="Group 113"/>
                <p:cNvGrpSpPr>
                  <a:grpSpLocks/>
                </p:cNvGrpSpPr>
                <p:nvPr/>
              </p:nvGrpSpPr>
              <p:grpSpPr bwMode="auto">
                <a:xfrm>
                  <a:off x="2144" y="2344"/>
                  <a:ext cx="496" cy="528"/>
                  <a:chOff x="2016" y="2000"/>
                  <a:chExt cx="496" cy="528"/>
                </a:xfrm>
              </p:grpSpPr>
              <p:sp>
                <p:nvSpPr>
                  <p:cNvPr id="41354" name="Rectangle 114"/>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5" name="Rectangle 115"/>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6" name="Rectangle 116"/>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7" name="Rectangle 117"/>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8" name="Rectangle 118"/>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59" name="Rectangle 119"/>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0" name="Rectangle 120"/>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61" name="Rectangle 121"/>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39" name="Group 122"/>
              <p:cNvGrpSpPr>
                <a:grpSpLocks/>
              </p:cNvGrpSpPr>
              <p:nvPr/>
            </p:nvGrpSpPr>
            <p:grpSpPr bwMode="auto">
              <a:xfrm>
                <a:off x="2208" y="1576"/>
                <a:ext cx="888" cy="648"/>
                <a:chOff x="1800" y="1552"/>
                <a:chExt cx="888" cy="648"/>
              </a:xfrm>
            </p:grpSpPr>
            <p:grpSp>
              <p:nvGrpSpPr>
                <p:cNvPr id="41314" name="Group 123"/>
                <p:cNvGrpSpPr>
                  <a:grpSpLocks/>
                </p:cNvGrpSpPr>
                <p:nvPr/>
              </p:nvGrpSpPr>
              <p:grpSpPr bwMode="auto">
                <a:xfrm>
                  <a:off x="1800" y="1552"/>
                  <a:ext cx="496" cy="528"/>
                  <a:chOff x="2016" y="2000"/>
                  <a:chExt cx="496" cy="528"/>
                </a:xfrm>
              </p:grpSpPr>
              <p:sp>
                <p:nvSpPr>
                  <p:cNvPr id="41342" name="Rectangle 124"/>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3" name="Rectangle 125"/>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4" name="Rectangle 126"/>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5" name="Rectangle 127"/>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6" name="Rectangle 128"/>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7" name="Rectangle 129"/>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8" name="Rectangle 130"/>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9" name="Rectangle 131"/>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5" name="Group 132"/>
                <p:cNvGrpSpPr>
                  <a:grpSpLocks/>
                </p:cNvGrpSpPr>
                <p:nvPr/>
              </p:nvGrpSpPr>
              <p:grpSpPr bwMode="auto">
                <a:xfrm>
                  <a:off x="1944" y="1584"/>
                  <a:ext cx="496" cy="528"/>
                  <a:chOff x="2016" y="2000"/>
                  <a:chExt cx="496" cy="528"/>
                </a:xfrm>
              </p:grpSpPr>
              <p:sp>
                <p:nvSpPr>
                  <p:cNvPr id="41334" name="Rectangle 133"/>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5" name="Rectangle 134"/>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6" name="Rectangle 135"/>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7" name="Rectangle 136"/>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8" name="Rectangle 137"/>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9" name="Rectangle 138"/>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0" name="Rectangle 139"/>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41" name="Rectangle 140"/>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6" name="Group 141"/>
                <p:cNvGrpSpPr>
                  <a:grpSpLocks/>
                </p:cNvGrpSpPr>
                <p:nvPr/>
              </p:nvGrpSpPr>
              <p:grpSpPr bwMode="auto">
                <a:xfrm>
                  <a:off x="2048" y="1640"/>
                  <a:ext cx="496" cy="528"/>
                  <a:chOff x="2016" y="2000"/>
                  <a:chExt cx="496" cy="528"/>
                </a:xfrm>
              </p:grpSpPr>
              <p:sp>
                <p:nvSpPr>
                  <p:cNvPr id="41326" name="Rectangle 142"/>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7" name="Rectangle 143"/>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8" name="Rectangle 144"/>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9" name="Rectangle 145"/>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0" name="Rectangle 146"/>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1" name="Rectangle 147"/>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2" name="Rectangle 148"/>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33" name="Rectangle 149"/>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317" name="Group 150"/>
                <p:cNvGrpSpPr>
                  <a:grpSpLocks/>
                </p:cNvGrpSpPr>
                <p:nvPr/>
              </p:nvGrpSpPr>
              <p:grpSpPr bwMode="auto">
                <a:xfrm>
                  <a:off x="2192" y="1672"/>
                  <a:ext cx="496" cy="528"/>
                  <a:chOff x="2016" y="2000"/>
                  <a:chExt cx="496" cy="528"/>
                </a:xfrm>
              </p:grpSpPr>
              <p:sp>
                <p:nvSpPr>
                  <p:cNvPr id="41318" name="Rectangle 151"/>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9" name="Rectangle 152"/>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0" name="Rectangle 153"/>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1" name="Rectangle 154"/>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2" name="Rectangle 155"/>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3" name="Rectangle 156"/>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4" name="Rectangle 157"/>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25" name="Rectangle 158"/>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0" name="Group 159"/>
              <p:cNvGrpSpPr>
                <a:grpSpLocks/>
              </p:cNvGrpSpPr>
              <p:nvPr/>
            </p:nvGrpSpPr>
            <p:grpSpPr bwMode="auto">
              <a:xfrm>
                <a:off x="2288" y="2200"/>
                <a:ext cx="888" cy="648"/>
                <a:chOff x="2560" y="2264"/>
                <a:chExt cx="888" cy="648"/>
              </a:xfrm>
            </p:grpSpPr>
            <p:grpSp>
              <p:nvGrpSpPr>
                <p:cNvPr id="41278" name="Group 160"/>
                <p:cNvGrpSpPr>
                  <a:grpSpLocks/>
                </p:cNvGrpSpPr>
                <p:nvPr/>
              </p:nvGrpSpPr>
              <p:grpSpPr bwMode="auto">
                <a:xfrm>
                  <a:off x="2560" y="2264"/>
                  <a:ext cx="496" cy="528"/>
                  <a:chOff x="2016" y="2000"/>
                  <a:chExt cx="496" cy="528"/>
                </a:xfrm>
              </p:grpSpPr>
              <p:sp>
                <p:nvSpPr>
                  <p:cNvPr id="41306" name="Rectangle 161"/>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7" name="Rectangle 162"/>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8" name="Rectangle 163"/>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9" name="Rectangle 164"/>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0" name="Rectangle 165"/>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1" name="Rectangle 166"/>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2" name="Rectangle 167"/>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13" name="Rectangle 168"/>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79" name="Group 169"/>
                <p:cNvGrpSpPr>
                  <a:grpSpLocks/>
                </p:cNvGrpSpPr>
                <p:nvPr/>
              </p:nvGrpSpPr>
              <p:grpSpPr bwMode="auto">
                <a:xfrm>
                  <a:off x="2704" y="2296"/>
                  <a:ext cx="496" cy="528"/>
                  <a:chOff x="2016" y="2000"/>
                  <a:chExt cx="496" cy="528"/>
                </a:xfrm>
              </p:grpSpPr>
              <p:sp>
                <p:nvSpPr>
                  <p:cNvPr id="41298" name="Rectangle 170"/>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9" name="Rectangle 171"/>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0" name="Rectangle 172"/>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1" name="Rectangle 173"/>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2" name="Rectangle 174"/>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3" name="Rectangle 175"/>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4" name="Rectangle 176"/>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305" name="Rectangle 177"/>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0" name="Group 178"/>
                <p:cNvGrpSpPr>
                  <a:grpSpLocks/>
                </p:cNvGrpSpPr>
                <p:nvPr/>
              </p:nvGrpSpPr>
              <p:grpSpPr bwMode="auto">
                <a:xfrm>
                  <a:off x="2808" y="2352"/>
                  <a:ext cx="496" cy="528"/>
                  <a:chOff x="2016" y="2000"/>
                  <a:chExt cx="496" cy="528"/>
                </a:xfrm>
              </p:grpSpPr>
              <p:sp>
                <p:nvSpPr>
                  <p:cNvPr id="41290" name="Rectangle 179"/>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1" name="Rectangle 180"/>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2" name="Rectangle 181"/>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3" name="Rectangle 182"/>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4" name="Rectangle 183"/>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5" name="Rectangle 184"/>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6" name="Rectangle 185"/>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97" name="Rectangle 186"/>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81" name="Group 187"/>
                <p:cNvGrpSpPr>
                  <a:grpSpLocks/>
                </p:cNvGrpSpPr>
                <p:nvPr/>
              </p:nvGrpSpPr>
              <p:grpSpPr bwMode="auto">
                <a:xfrm>
                  <a:off x="2952" y="2384"/>
                  <a:ext cx="496" cy="528"/>
                  <a:chOff x="2016" y="2000"/>
                  <a:chExt cx="496" cy="528"/>
                </a:xfrm>
              </p:grpSpPr>
              <p:sp>
                <p:nvSpPr>
                  <p:cNvPr id="41282" name="Rectangle 188"/>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3" name="Rectangle 189"/>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4" name="Rectangle 190"/>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5" name="Rectangle 191"/>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6" name="Rectangle 192"/>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7" name="Rectangle 193"/>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8" name="Rectangle 194"/>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89" name="Rectangle 195"/>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nvGrpSpPr>
              <p:cNvPr id="41241" name="Group 196"/>
              <p:cNvGrpSpPr>
                <a:grpSpLocks/>
              </p:cNvGrpSpPr>
              <p:nvPr/>
            </p:nvGrpSpPr>
            <p:grpSpPr bwMode="auto">
              <a:xfrm>
                <a:off x="2664" y="1736"/>
                <a:ext cx="888" cy="648"/>
                <a:chOff x="2608" y="1592"/>
                <a:chExt cx="888" cy="648"/>
              </a:xfrm>
            </p:grpSpPr>
            <p:grpSp>
              <p:nvGrpSpPr>
                <p:cNvPr id="41242" name="Group 197"/>
                <p:cNvGrpSpPr>
                  <a:grpSpLocks/>
                </p:cNvGrpSpPr>
                <p:nvPr/>
              </p:nvGrpSpPr>
              <p:grpSpPr bwMode="auto">
                <a:xfrm>
                  <a:off x="2608" y="1592"/>
                  <a:ext cx="496" cy="528"/>
                  <a:chOff x="2016" y="2000"/>
                  <a:chExt cx="496" cy="528"/>
                </a:xfrm>
              </p:grpSpPr>
              <p:sp>
                <p:nvSpPr>
                  <p:cNvPr id="41270" name="Rectangle 198"/>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1" name="Rectangle 199"/>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2" name="Rectangle 200"/>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3" name="Rectangle 201"/>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4" name="Rectangle 202"/>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5" name="Rectangle 203"/>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6" name="Rectangle 204"/>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77" name="Rectangle 205"/>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3" name="Group 206"/>
                <p:cNvGrpSpPr>
                  <a:grpSpLocks/>
                </p:cNvGrpSpPr>
                <p:nvPr/>
              </p:nvGrpSpPr>
              <p:grpSpPr bwMode="auto">
                <a:xfrm>
                  <a:off x="2752" y="1624"/>
                  <a:ext cx="496" cy="528"/>
                  <a:chOff x="2016" y="2000"/>
                  <a:chExt cx="496" cy="528"/>
                </a:xfrm>
              </p:grpSpPr>
              <p:sp>
                <p:nvSpPr>
                  <p:cNvPr id="41262" name="Rectangle 207"/>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3" name="Rectangle 208"/>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4" name="Rectangle 209"/>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5" name="Rectangle 210"/>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6" name="Rectangle 211"/>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7" name="Rectangle 212"/>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8" name="Rectangle 213"/>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9" name="Rectangle 214"/>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4" name="Group 215"/>
                <p:cNvGrpSpPr>
                  <a:grpSpLocks/>
                </p:cNvGrpSpPr>
                <p:nvPr/>
              </p:nvGrpSpPr>
              <p:grpSpPr bwMode="auto">
                <a:xfrm>
                  <a:off x="2840" y="1664"/>
                  <a:ext cx="496" cy="528"/>
                  <a:chOff x="2016" y="2000"/>
                  <a:chExt cx="496" cy="528"/>
                </a:xfrm>
              </p:grpSpPr>
              <p:sp>
                <p:nvSpPr>
                  <p:cNvPr id="41254" name="Rectangle 216"/>
                  <p:cNvSpPr>
                    <a:spLocks noChangeArrowheads="1"/>
                  </p:cNvSpPr>
                  <p:nvPr/>
                </p:nvSpPr>
                <p:spPr bwMode="auto">
                  <a:xfrm>
                    <a:off x="2016" y="236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5" name="Rectangle 217"/>
                  <p:cNvSpPr>
                    <a:spLocks noChangeArrowheads="1"/>
                  </p:cNvSpPr>
                  <p:nvPr/>
                </p:nvSpPr>
                <p:spPr bwMode="auto">
                  <a:xfrm>
                    <a:off x="2064" y="2312"/>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6" name="Rectangle 218"/>
                  <p:cNvSpPr>
                    <a:spLocks noChangeArrowheads="1"/>
                  </p:cNvSpPr>
                  <p:nvPr/>
                </p:nvSpPr>
                <p:spPr bwMode="auto">
                  <a:xfrm>
                    <a:off x="2112" y="226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7" name="Rectangle 219"/>
                  <p:cNvSpPr>
                    <a:spLocks noChangeArrowheads="1"/>
                  </p:cNvSpPr>
                  <p:nvPr/>
                </p:nvSpPr>
                <p:spPr bwMode="auto">
                  <a:xfrm>
                    <a:off x="2160" y="2208"/>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8" name="Rectangle 220"/>
                  <p:cNvSpPr>
                    <a:spLocks noChangeArrowheads="1"/>
                  </p:cNvSpPr>
                  <p:nvPr/>
                </p:nvSpPr>
                <p:spPr bwMode="auto">
                  <a:xfrm>
                    <a:off x="2200" y="216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9" name="Rectangle 221"/>
                  <p:cNvSpPr>
                    <a:spLocks noChangeArrowheads="1"/>
                  </p:cNvSpPr>
                  <p:nvPr/>
                </p:nvSpPr>
                <p:spPr bwMode="auto">
                  <a:xfrm>
                    <a:off x="2248" y="2104"/>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0" name="Rectangle 222"/>
                  <p:cNvSpPr>
                    <a:spLocks noChangeArrowheads="1"/>
                  </p:cNvSpPr>
                  <p:nvPr/>
                </p:nvSpPr>
                <p:spPr bwMode="auto">
                  <a:xfrm>
                    <a:off x="2296" y="2056"/>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61" name="Rectangle 223"/>
                  <p:cNvSpPr>
                    <a:spLocks noChangeArrowheads="1"/>
                  </p:cNvSpPr>
                  <p:nvPr/>
                </p:nvSpPr>
                <p:spPr bwMode="auto">
                  <a:xfrm>
                    <a:off x="2344" y="2000"/>
                    <a:ext cx="168" cy="160"/>
                  </a:xfrm>
                  <a:prstGeom prst="rect">
                    <a:avLst/>
                  </a:prstGeom>
                  <a:solidFill>
                    <a:srgbClr val="114FFB"/>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245" name="Group 224"/>
                <p:cNvGrpSpPr>
                  <a:grpSpLocks/>
                </p:cNvGrpSpPr>
                <p:nvPr/>
              </p:nvGrpSpPr>
              <p:grpSpPr bwMode="auto">
                <a:xfrm>
                  <a:off x="3000" y="1712"/>
                  <a:ext cx="496" cy="528"/>
                  <a:chOff x="2016" y="2000"/>
                  <a:chExt cx="496" cy="528"/>
                </a:xfrm>
              </p:grpSpPr>
              <p:sp>
                <p:nvSpPr>
                  <p:cNvPr id="41246" name="Rectangle 225"/>
                  <p:cNvSpPr>
                    <a:spLocks noChangeArrowheads="1"/>
                  </p:cNvSpPr>
                  <p:nvPr/>
                </p:nvSpPr>
                <p:spPr bwMode="auto">
                  <a:xfrm>
                    <a:off x="2016" y="236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7" name="Rectangle 226"/>
                  <p:cNvSpPr>
                    <a:spLocks noChangeArrowheads="1"/>
                  </p:cNvSpPr>
                  <p:nvPr/>
                </p:nvSpPr>
                <p:spPr bwMode="auto">
                  <a:xfrm>
                    <a:off x="2064" y="2312"/>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8" name="Rectangle 227"/>
                  <p:cNvSpPr>
                    <a:spLocks noChangeArrowheads="1"/>
                  </p:cNvSpPr>
                  <p:nvPr/>
                </p:nvSpPr>
                <p:spPr bwMode="auto">
                  <a:xfrm>
                    <a:off x="2112" y="226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49" name="Rectangle 228"/>
                  <p:cNvSpPr>
                    <a:spLocks noChangeArrowheads="1"/>
                  </p:cNvSpPr>
                  <p:nvPr/>
                </p:nvSpPr>
                <p:spPr bwMode="auto">
                  <a:xfrm>
                    <a:off x="2160" y="2208"/>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0" name="Rectangle 229"/>
                  <p:cNvSpPr>
                    <a:spLocks noChangeArrowheads="1"/>
                  </p:cNvSpPr>
                  <p:nvPr/>
                </p:nvSpPr>
                <p:spPr bwMode="auto">
                  <a:xfrm>
                    <a:off x="2200" y="216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1" name="Rectangle 230"/>
                  <p:cNvSpPr>
                    <a:spLocks noChangeArrowheads="1"/>
                  </p:cNvSpPr>
                  <p:nvPr/>
                </p:nvSpPr>
                <p:spPr bwMode="auto">
                  <a:xfrm>
                    <a:off x="2248" y="2104"/>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2" name="Rectangle 231"/>
                  <p:cNvSpPr>
                    <a:spLocks noChangeArrowheads="1"/>
                  </p:cNvSpPr>
                  <p:nvPr/>
                </p:nvSpPr>
                <p:spPr bwMode="auto">
                  <a:xfrm>
                    <a:off x="2296" y="2056"/>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53" name="Rectangle 232"/>
                  <p:cNvSpPr>
                    <a:spLocks noChangeArrowheads="1"/>
                  </p:cNvSpPr>
                  <p:nvPr/>
                </p:nvSpPr>
                <p:spPr bwMode="auto">
                  <a:xfrm>
                    <a:off x="2344" y="2000"/>
                    <a:ext cx="168" cy="160"/>
                  </a:xfrm>
                  <a:prstGeom prst="rect">
                    <a:avLst/>
                  </a:prstGeom>
                  <a:solidFill>
                    <a:srgbClr val="FBBA03"/>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grpSp>
        <p:grpSp>
          <p:nvGrpSpPr>
            <p:cNvPr id="40992" name="Group 233"/>
            <p:cNvGrpSpPr>
              <a:grpSpLocks/>
            </p:cNvGrpSpPr>
            <p:nvPr/>
          </p:nvGrpSpPr>
          <p:grpSpPr bwMode="auto">
            <a:xfrm>
              <a:off x="3703" y="1382"/>
              <a:ext cx="185" cy="74"/>
              <a:chOff x="1024" y="3264"/>
              <a:chExt cx="320" cy="296"/>
            </a:xfrm>
          </p:grpSpPr>
          <p:sp>
            <p:nvSpPr>
              <p:cNvPr id="41234" name="Rectangle 23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5" name="Rectangle 23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6" name="Rectangle 23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7" name="Rectangle 23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3" name="Group 238"/>
            <p:cNvGrpSpPr>
              <a:grpSpLocks/>
            </p:cNvGrpSpPr>
            <p:nvPr/>
          </p:nvGrpSpPr>
          <p:grpSpPr bwMode="auto">
            <a:xfrm>
              <a:off x="4152" y="1376"/>
              <a:ext cx="184" cy="73"/>
              <a:chOff x="1024" y="3264"/>
              <a:chExt cx="320" cy="296"/>
            </a:xfrm>
          </p:grpSpPr>
          <p:sp>
            <p:nvSpPr>
              <p:cNvPr id="41230" name="Rectangle 23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1" name="Rectangle 24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2" name="Rectangle 24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33" name="Rectangle 24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4" name="Group 243"/>
            <p:cNvGrpSpPr>
              <a:grpSpLocks/>
            </p:cNvGrpSpPr>
            <p:nvPr/>
          </p:nvGrpSpPr>
          <p:grpSpPr bwMode="auto">
            <a:xfrm>
              <a:off x="5005" y="1169"/>
              <a:ext cx="183" cy="73"/>
              <a:chOff x="1024" y="3264"/>
              <a:chExt cx="320" cy="296"/>
            </a:xfrm>
          </p:grpSpPr>
          <p:sp>
            <p:nvSpPr>
              <p:cNvPr id="41226" name="Rectangle 24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7" name="Rectangle 24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8" name="Rectangle 24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9" name="Rectangle 24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5" name="Group 248"/>
            <p:cNvGrpSpPr>
              <a:grpSpLocks/>
            </p:cNvGrpSpPr>
            <p:nvPr/>
          </p:nvGrpSpPr>
          <p:grpSpPr bwMode="auto">
            <a:xfrm>
              <a:off x="4528" y="1367"/>
              <a:ext cx="184" cy="73"/>
              <a:chOff x="1024" y="3264"/>
              <a:chExt cx="320" cy="296"/>
            </a:xfrm>
          </p:grpSpPr>
          <p:sp>
            <p:nvSpPr>
              <p:cNvPr id="41222" name="Rectangle 24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3" name="Rectangle 25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4" name="Rectangle 25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5" name="Rectangle 25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6" name="Group 253"/>
            <p:cNvGrpSpPr>
              <a:grpSpLocks/>
            </p:cNvGrpSpPr>
            <p:nvPr/>
          </p:nvGrpSpPr>
          <p:grpSpPr bwMode="auto">
            <a:xfrm>
              <a:off x="3176" y="1260"/>
              <a:ext cx="185" cy="73"/>
              <a:chOff x="1024" y="3264"/>
              <a:chExt cx="320" cy="296"/>
            </a:xfrm>
          </p:grpSpPr>
          <p:sp>
            <p:nvSpPr>
              <p:cNvPr id="41218" name="Rectangle 25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9" name="Rectangle 25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0" name="Rectangle 25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21" name="Rectangle 25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7" name="Group 258"/>
            <p:cNvGrpSpPr>
              <a:grpSpLocks/>
            </p:cNvGrpSpPr>
            <p:nvPr/>
          </p:nvGrpSpPr>
          <p:grpSpPr bwMode="auto">
            <a:xfrm>
              <a:off x="3158" y="1191"/>
              <a:ext cx="184" cy="73"/>
              <a:chOff x="1024" y="3264"/>
              <a:chExt cx="320" cy="296"/>
            </a:xfrm>
          </p:grpSpPr>
          <p:sp>
            <p:nvSpPr>
              <p:cNvPr id="41214" name="Rectangle 259"/>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5" name="Rectangle 260"/>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6" name="Rectangle 261"/>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7" name="Rectangle 262"/>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8" name="Group 263"/>
            <p:cNvGrpSpPr>
              <a:grpSpLocks/>
            </p:cNvGrpSpPr>
            <p:nvPr/>
          </p:nvGrpSpPr>
          <p:grpSpPr bwMode="auto">
            <a:xfrm>
              <a:off x="3323" y="1395"/>
              <a:ext cx="184" cy="73"/>
              <a:chOff x="1024" y="3264"/>
              <a:chExt cx="320" cy="296"/>
            </a:xfrm>
          </p:grpSpPr>
          <p:sp>
            <p:nvSpPr>
              <p:cNvPr id="41210" name="Rectangle 264"/>
              <p:cNvSpPr>
                <a:spLocks noChangeArrowheads="1"/>
              </p:cNvSpPr>
              <p:nvPr/>
            </p:nvSpPr>
            <p:spPr bwMode="auto">
              <a:xfrm>
                <a:off x="1024" y="337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1" name="Rectangle 265"/>
              <p:cNvSpPr>
                <a:spLocks noChangeArrowheads="1"/>
              </p:cNvSpPr>
              <p:nvPr/>
            </p:nvSpPr>
            <p:spPr bwMode="auto">
              <a:xfrm>
                <a:off x="1072" y="333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2" name="Rectangle 266"/>
              <p:cNvSpPr>
                <a:spLocks noChangeArrowheads="1"/>
              </p:cNvSpPr>
              <p:nvPr/>
            </p:nvSpPr>
            <p:spPr bwMode="auto">
              <a:xfrm>
                <a:off x="1112" y="3296"/>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13" name="Rectangle 267"/>
              <p:cNvSpPr>
                <a:spLocks noChangeArrowheads="1"/>
              </p:cNvSpPr>
              <p:nvPr/>
            </p:nvSpPr>
            <p:spPr bwMode="auto">
              <a:xfrm>
                <a:off x="1152" y="3264"/>
                <a:ext cx="192" cy="184"/>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0999" name="Group 268"/>
            <p:cNvGrpSpPr>
              <a:grpSpLocks/>
            </p:cNvGrpSpPr>
            <p:nvPr/>
          </p:nvGrpSpPr>
          <p:grpSpPr bwMode="auto">
            <a:xfrm>
              <a:off x="2799" y="1168"/>
              <a:ext cx="154" cy="61"/>
              <a:chOff x="428" y="2146"/>
              <a:chExt cx="268" cy="244"/>
            </a:xfrm>
          </p:grpSpPr>
          <p:sp>
            <p:nvSpPr>
              <p:cNvPr id="41201" name="Rectangle 26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2" name="Rectangle 27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3" name="Rectangle 27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4" name="Rectangle 27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5" name="Rectangle 27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6" name="Rectangle 27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7" name="Rectangle 27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8" name="Rectangle 27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9" name="Rectangle 27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0" name="Group 278"/>
            <p:cNvGrpSpPr>
              <a:grpSpLocks/>
            </p:cNvGrpSpPr>
            <p:nvPr/>
          </p:nvGrpSpPr>
          <p:grpSpPr bwMode="auto">
            <a:xfrm>
              <a:off x="2801" y="1232"/>
              <a:ext cx="154" cy="61"/>
              <a:chOff x="428" y="2146"/>
              <a:chExt cx="268" cy="244"/>
            </a:xfrm>
          </p:grpSpPr>
          <p:sp>
            <p:nvSpPr>
              <p:cNvPr id="41192" name="Rectangle 279"/>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3" name="Rectangle 280"/>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4" name="Rectangle 281"/>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5" name="Rectangle 282"/>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6" name="Rectangle 283"/>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7" name="Rectangle 284"/>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8" name="Rectangle 285"/>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9" name="Rectangle 286"/>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200" name="Rectangle 287"/>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1" name="Rectangle 288"/>
            <p:cNvSpPr>
              <a:spLocks noChangeArrowheads="1"/>
            </p:cNvSpPr>
            <p:nvPr/>
          </p:nvSpPr>
          <p:spPr bwMode="auto">
            <a:xfrm>
              <a:off x="3017" y="116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02" name="Rectangle 289"/>
            <p:cNvSpPr>
              <a:spLocks noChangeArrowheads="1"/>
            </p:cNvSpPr>
            <p:nvPr/>
          </p:nvSpPr>
          <p:spPr bwMode="auto">
            <a:xfrm>
              <a:off x="3020" y="1229"/>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3" name="Group 290"/>
            <p:cNvGrpSpPr>
              <a:grpSpLocks/>
            </p:cNvGrpSpPr>
            <p:nvPr/>
          </p:nvGrpSpPr>
          <p:grpSpPr bwMode="auto">
            <a:xfrm>
              <a:off x="2932" y="1390"/>
              <a:ext cx="154" cy="61"/>
              <a:chOff x="428" y="2146"/>
              <a:chExt cx="268" cy="244"/>
            </a:xfrm>
          </p:grpSpPr>
          <p:sp>
            <p:nvSpPr>
              <p:cNvPr id="41183" name="Rectangle 29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4" name="Rectangle 29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5" name="Rectangle 29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6" name="Rectangle 29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7" name="Rectangle 29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8" name="Rectangle 29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9" name="Rectangle 29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0" name="Rectangle 29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91" name="Rectangle 29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04" name="Group 300"/>
            <p:cNvGrpSpPr>
              <a:grpSpLocks/>
            </p:cNvGrpSpPr>
            <p:nvPr/>
          </p:nvGrpSpPr>
          <p:grpSpPr bwMode="auto">
            <a:xfrm>
              <a:off x="2945" y="1465"/>
              <a:ext cx="155" cy="60"/>
              <a:chOff x="428" y="2146"/>
              <a:chExt cx="268" cy="244"/>
            </a:xfrm>
          </p:grpSpPr>
          <p:sp>
            <p:nvSpPr>
              <p:cNvPr id="41174" name="Rectangle 30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5" name="Rectangle 30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6" name="Rectangle 30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7" name="Rectangle 30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8" name="Rectangle 30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9" name="Rectangle 30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0" name="Rectangle 30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1" name="Rectangle 30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82" name="Rectangle 30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5" name="Rectangle 310"/>
            <p:cNvSpPr>
              <a:spLocks noChangeArrowheads="1"/>
            </p:cNvSpPr>
            <p:nvPr/>
          </p:nvSpPr>
          <p:spPr bwMode="auto">
            <a:xfrm>
              <a:off x="3127" y="143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6" name="Group 311"/>
            <p:cNvGrpSpPr>
              <a:grpSpLocks/>
            </p:cNvGrpSpPr>
            <p:nvPr/>
          </p:nvGrpSpPr>
          <p:grpSpPr bwMode="auto">
            <a:xfrm>
              <a:off x="3466" y="1524"/>
              <a:ext cx="155" cy="60"/>
              <a:chOff x="428" y="2146"/>
              <a:chExt cx="268" cy="244"/>
            </a:xfrm>
          </p:grpSpPr>
          <p:sp>
            <p:nvSpPr>
              <p:cNvPr id="41165" name="Rectangle 312"/>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6" name="Rectangle 313"/>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7" name="Rectangle 314"/>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8" name="Rectangle 315"/>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9" name="Rectangle 316"/>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0" name="Rectangle 317"/>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1" name="Rectangle 318"/>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2" name="Rectangle 319"/>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73" name="Rectangle 320"/>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7" name="Rectangle 321"/>
            <p:cNvSpPr>
              <a:spLocks noChangeArrowheads="1"/>
            </p:cNvSpPr>
            <p:nvPr/>
          </p:nvSpPr>
          <p:spPr bwMode="auto">
            <a:xfrm>
              <a:off x="3680" y="1471"/>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08" name="Group 322"/>
            <p:cNvGrpSpPr>
              <a:grpSpLocks/>
            </p:cNvGrpSpPr>
            <p:nvPr/>
          </p:nvGrpSpPr>
          <p:grpSpPr bwMode="auto">
            <a:xfrm>
              <a:off x="4133" y="1520"/>
              <a:ext cx="153" cy="41"/>
              <a:chOff x="2378" y="3784"/>
              <a:chExt cx="268" cy="166"/>
            </a:xfrm>
          </p:grpSpPr>
          <p:sp>
            <p:nvSpPr>
              <p:cNvPr id="41159" name="Rectangle 323"/>
              <p:cNvSpPr>
                <a:spLocks noChangeArrowheads="1"/>
              </p:cNvSpPr>
              <p:nvPr/>
            </p:nvSpPr>
            <p:spPr bwMode="auto">
              <a:xfrm>
                <a:off x="2582" y="379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0" name="Rectangle 324"/>
              <p:cNvSpPr>
                <a:spLocks noChangeArrowheads="1"/>
              </p:cNvSpPr>
              <p:nvPr/>
            </p:nvSpPr>
            <p:spPr bwMode="auto">
              <a:xfrm>
                <a:off x="2486" y="378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1" name="Rectangle 325"/>
              <p:cNvSpPr>
                <a:spLocks noChangeArrowheads="1"/>
              </p:cNvSpPr>
              <p:nvPr/>
            </p:nvSpPr>
            <p:spPr bwMode="auto">
              <a:xfrm>
                <a:off x="2576" y="387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2" name="Rectangle 326"/>
              <p:cNvSpPr>
                <a:spLocks noChangeArrowheads="1"/>
              </p:cNvSpPr>
              <p:nvPr/>
            </p:nvSpPr>
            <p:spPr bwMode="auto">
              <a:xfrm>
                <a:off x="2480" y="386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3" name="Rectangle 327"/>
              <p:cNvSpPr>
                <a:spLocks noChangeArrowheads="1"/>
              </p:cNvSpPr>
              <p:nvPr/>
            </p:nvSpPr>
            <p:spPr bwMode="auto">
              <a:xfrm>
                <a:off x="2384" y="380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64" name="Rectangle 328"/>
              <p:cNvSpPr>
                <a:spLocks noChangeArrowheads="1"/>
              </p:cNvSpPr>
              <p:nvPr/>
            </p:nvSpPr>
            <p:spPr bwMode="auto">
              <a:xfrm>
                <a:off x="2378" y="388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09" name="Rectangle 329"/>
            <p:cNvSpPr>
              <a:spLocks noChangeArrowheads="1"/>
            </p:cNvSpPr>
            <p:nvPr/>
          </p:nvSpPr>
          <p:spPr bwMode="auto">
            <a:xfrm>
              <a:off x="4173" y="1470"/>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0" name="Group 330"/>
            <p:cNvGrpSpPr>
              <a:grpSpLocks/>
            </p:cNvGrpSpPr>
            <p:nvPr/>
          </p:nvGrpSpPr>
          <p:grpSpPr bwMode="auto">
            <a:xfrm>
              <a:off x="4502" y="1510"/>
              <a:ext cx="154" cy="60"/>
              <a:chOff x="428" y="2146"/>
              <a:chExt cx="268" cy="244"/>
            </a:xfrm>
          </p:grpSpPr>
          <p:sp>
            <p:nvSpPr>
              <p:cNvPr id="41150" name="Rectangle 33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1" name="Rectangle 33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2" name="Rectangle 33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3" name="Rectangle 33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4" name="Rectangle 33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5" name="Rectangle 33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6" name="Rectangle 33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7" name="Rectangle 33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58" name="Rectangle 33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1" name="Group 340"/>
            <p:cNvGrpSpPr>
              <a:grpSpLocks/>
            </p:cNvGrpSpPr>
            <p:nvPr/>
          </p:nvGrpSpPr>
          <p:grpSpPr bwMode="auto">
            <a:xfrm>
              <a:off x="4689" y="1540"/>
              <a:ext cx="155" cy="61"/>
              <a:chOff x="428" y="2146"/>
              <a:chExt cx="268" cy="244"/>
            </a:xfrm>
          </p:grpSpPr>
          <p:sp>
            <p:nvSpPr>
              <p:cNvPr id="41141" name="Rectangle 341"/>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2" name="Rectangle 342"/>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3" name="Rectangle 343"/>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4" name="Rectangle 344"/>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5" name="Rectangle 345"/>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6" name="Rectangle 346"/>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7" name="Rectangle 347"/>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8" name="Rectangle 348"/>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9" name="Rectangle 349"/>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2" name="Rectangle 350"/>
            <p:cNvSpPr>
              <a:spLocks noChangeArrowheads="1"/>
            </p:cNvSpPr>
            <p:nvPr/>
          </p:nvSpPr>
          <p:spPr bwMode="auto">
            <a:xfrm>
              <a:off x="4625" y="1455"/>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3" name="Rectangle 351"/>
            <p:cNvSpPr>
              <a:spLocks noChangeArrowheads="1"/>
            </p:cNvSpPr>
            <p:nvPr/>
          </p:nvSpPr>
          <p:spPr bwMode="auto">
            <a:xfrm>
              <a:off x="5229" y="1187"/>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4" name="Group 352"/>
            <p:cNvGrpSpPr>
              <a:grpSpLocks/>
            </p:cNvGrpSpPr>
            <p:nvPr/>
          </p:nvGrpSpPr>
          <p:grpSpPr bwMode="auto">
            <a:xfrm>
              <a:off x="5250" y="1298"/>
              <a:ext cx="155" cy="60"/>
              <a:chOff x="428" y="2146"/>
              <a:chExt cx="268" cy="244"/>
            </a:xfrm>
          </p:grpSpPr>
          <p:sp>
            <p:nvSpPr>
              <p:cNvPr id="41132" name="Rectangle 35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3" name="Rectangle 35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4" name="Rectangle 35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5" name="Rectangle 35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6" name="Rectangle 35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7" name="Rectangle 35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8" name="Rectangle 35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9" name="Rectangle 36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40" name="Rectangle 36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15" name="Group 362"/>
            <p:cNvGrpSpPr>
              <a:grpSpLocks/>
            </p:cNvGrpSpPr>
            <p:nvPr/>
          </p:nvGrpSpPr>
          <p:grpSpPr bwMode="auto">
            <a:xfrm>
              <a:off x="5230" y="1408"/>
              <a:ext cx="154" cy="61"/>
              <a:chOff x="428" y="2146"/>
              <a:chExt cx="268" cy="244"/>
            </a:xfrm>
          </p:grpSpPr>
          <p:sp>
            <p:nvSpPr>
              <p:cNvPr id="41123" name="Rectangle 363"/>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4" name="Rectangle 364"/>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5" name="Rectangle 365"/>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6" name="Rectangle 366"/>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7" name="Rectangle 367"/>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8" name="Rectangle 368"/>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9" name="Rectangle 369"/>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0" name="Rectangle 370"/>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31" name="Rectangle 371"/>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6" name="Rectangle 372"/>
            <p:cNvSpPr>
              <a:spLocks noChangeArrowheads="1"/>
            </p:cNvSpPr>
            <p:nvPr/>
          </p:nvSpPr>
          <p:spPr bwMode="auto">
            <a:xfrm>
              <a:off x="5115" y="1344"/>
              <a:ext cx="93" cy="4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17" name="Rectangle 373"/>
            <p:cNvSpPr>
              <a:spLocks noChangeArrowheads="1"/>
            </p:cNvSpPr>
            <p:nvPr/>
          </p:nvSpPr>
          <p:spPr bwMode="auto">
            <a:xfrm>
              <a:off x="5094" y="1401"/>
              <a:ext cx="94"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18" name="Group 374"/>
            <p:cNvGrpSpPr>
              <a:grpSpLocks/>
            </p:cNvGrpSpPr>
            <p:nvPr/>
          </p:nvGrpSpPr>
          <p:grpSpPr bwMode="auto">
            <a:xfrm>
              <a:off x="5171" y="1035"/>
              <a:ext cx="155" cy="60"/>
              <a:chOff x="428" y="2146"/>
              <a:chExt cx="268" cy="244"/>
            </a:xfrm>
          </p:grpSpPr>
          <p:sp>
            <p:nvSpPr>
              <p:cNvPr id="41114" name="Rectangle 375"/>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5" name="Rectangle 376"/>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6" name="Rectangle 377"/>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7" name="Rectangle 378"/>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8" name="Rectangle 379"/>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9" name="Rectangle 380"/>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0" name="Rectangle 381"/>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1" name="Rectangle 382"/>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22" name="Rectangle 383"/>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19" name="Rectangle 384"/>
            <p:cNvSpPr>
              <a:spLocks noChangeArrowheads="1"/>
            </p:cNvSpPr>
            <p:nvPr/>
          </p:nvSpPr>
          <p:spPr bwMode="auto">
            <a:xfrm>
              <a:off x="5025" y="1071"/>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0" name="Group 385"/>
            <p:cNvGrpSpPr>
              <a:grpSpLocks/>
            </p:cNvGrpSpPr>
            <p:nvPr/>
          </p:nvGrpSpPr>
          <p:grpSpPr bwMode="auto">
            <a:xfrm>
              <a:off x="5030" y="933"/>
              <a:ext cx="154" cy="61"/>
              <a:chOff x="428" y="2146"/>
              <a:chExt cx="268" cy="244"/>
            </a:xfrm>
          </p:grpSpPr>
          <p:sp>
            <p:nvSpPr>
              <p:cNvPr id="41105" name="Rectangle 38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6" name="Rectangle 38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7" name="Rectangle 38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8" name="Rectangle 38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9" name="Rectangle 39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0" name="Rectangle 39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1" name="Rectangle 39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2" name="Rectangle 39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13" name="Rectangle 39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1" name="Group 395"/>
            <p:cNvGrpSpPr>
              <a:grpSpLocks/>
            </p:cNvGrpSpPr>
            <p:nvPr/>
          </p:nvGrpSpPr>
          <p:grpSpPr bwMode="auto">
            <a:xfrm>
              <a:off x="3328" y="911"/>
              <a:ext cx="155" cy="61"/>
              <a:chOff x="428" y="2146"/>
              <a:chExt cx="268" cy="244"/>
            </a:xfrm>
          </p:grpSpPr>
          <p:sp>
            <p:nvSpPr>
              <p:cNvPr id="41096" name="Rectangle 39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7" name="Rectangle 39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8" name="Rectangle 39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9" name="Rectangle 39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0" name="Rectangle 40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1" name="Rectangle 40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2" name="Rectangle 40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3" name="Rectangle 40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104" name="Rectangle 40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2" name="Group 405"/>
            <p:cNvGrpSpPr>
              <a:grpSpLocks/>
            </p:cNvGrpSpPr>
            <p:nvPr/>
          </p:nvGrpSpPr>
          <p:grpSpPr bwMode="auto">
            <a:xfrm>
              <a:off x="3087" y="996"/>
              <a:ext cx="154" cy="60"/>
              <a:chOff x="428" y="2146"/>
              <a:chExt cx="268" cy="244"/>
            </a:xfrm>
          </p:grpSpPr>
          <p:sp>
            <p:nvSpPr>
              <p:cNvPr id="41087" name="Rectangle 40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8" name="Rectangle 40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9" name="Rectangle 40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0" name="Rectangle 40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1" name="Rectangle 41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2" name="Rectangle 41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3" name="Rectangle 41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4" name="Rectangle 41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95" name="Rectangle 41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3" name="Group 415"/>
            <p:cNvGrpSpPr>
              <a:grpSpLocks/>
            </p:cNvGrpSpPr>
            <p:nvPr/>
          </p:nvGrpSpPr>
          <p:grpSpPr bwMode="auto">
            <a:xfrm>
              <a:off x="3136" y="1499"/>
              <a:ext cx="153" cy="61"/>
              <a:chOff x="428" y="2146"/>
              <a:chExt cx="268" cy="244"/>
            </a:xfrm>
          </p:grpSpPr>
          <p:sp>
            <p:nvSpPr>
              <p:cNvPr id="41078" name="Rectangle 416"/>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9" name="Rectangle 417"/>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0" name="Rectangle 418"/>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1" name="Rectangle 419"/>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2" name="Rectangle 420"/>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3" name="Rectangle 421"/>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4" name="Rectangle 422"/>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5" name="Rectangle 423"/>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86" name="Rectangle 424"/>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4" name="Rectangle 425"/>
            <p:cNvSpPr>
              <a:spLocks noChangeArrowheads="1"/>
            </p:cNvSpPr>
            <p:nvPr/>
          </p:nvSpPr>
          <p:spPr bwMode="auto">
            <a:xfrm>
              <a:off x="4915" y="995"/>
              <a:ext cx="93" cy="39"/>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sp>
          <p:nvSpPr>
            <p:cNvPr id="41025" name="Rectangle 426"/>
            <p:cNvSpPr>
              <a:spLocks noChangeArrowheads="1"/>
            </p:cNvSpPr>
            <p:nvPr/>
          </p:nvSpPr>
          <p:spPr bwMode="auto">
            <a:xfrm>
              <a:off x="3258" y="1038"/>
              <a:ext cx="93" cy="38"/>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endParaRPr lang="en-US" sz="1200" b="0">
                <a:solidFill>
                  <a:srgbClr val="FFFF00"/>
                </a:solidFill>
                <a:latin typeface="Gill Sans" charset="0"/>
                <a:cs typeface="Gill Sans" charset="0"/>
              </a:endParaRPr>
            </a:p>
          </p:txBody>
        </p:sp>
        <p:grpSp>
          <p:nvGrpSpPr>
            <p:cNvPr id="41026" name="Group 427"/>
            <p:cNvGrpSpPr>
              <a:grpSpLocks/>
            </p:cNvGrpSpPr>
            <p:nvPr/>
          </p:nvGrpSpPr>
          <p:grpSpPr bwMode="auto">
            <a:xfrm>
              <a:off x="5227" y="1473"/>
              <a:ext cx="153" cy="60"/>
              <a:chOff x="428" y="2146"/>
              <a:chExt cx="268" cy="244"/>
            </a:xfrm>
          </p:grpSpPr>
          <p:sp>
            <p:nvSpPr>
              <p:cNvPr id="41069" name="Rectangle 42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0" name="Rectangle 42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1" name="Rectangle 43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2" name="Rectangle 43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3" name="Rectangle 43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4" name="Rectangle 43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5" name="Rectangle 43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6" name="Rectangle 43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77" name="Rectangle 43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grpSp>
          <p:nvGrpSpPr>
            <p:cNvPr id="41027" name="Group 437"/>
            <p:cNvGrpSpPr>
              <a:grpSpLocks/>
            </p:cNvGrpSpPr>
            <p:nvPr/>
          </p:nvGrpSpPr>
          <p:grpSpPr bwMode="auto">
            <a:xfrm>
              <a:off x="5357" y="1179"/>
              <a:ext cx="155" cy="60"/>
              <a:chOff x="428" y="2146"/>
              <a:chExt cx="268" cy="244"/>
            </a:xfrm>
          </p:grpSpPr>
          <p:sp>
            <p:nvSpPr>
              <p:cNvPr id="41060" name="Rectangle 438"/>
              <p:cNvSpPr>
                <a:spLocks noChangeArrowheads="1"/>
              </p:cNvSpPr>
              <p:nvPr/>
            </p:nvSpPr>
            <p:spPr bwMode="auto">
              <a:xfrm>
                <a:off x="632" y="2152"/>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1" name="Rectangle 439"/>
              <p:cNvSpPr>
                <a:spLocks noChangeArrowheads="1"/>
              </p:cNvSpPr>
              <p:nvPr/>
            </p:nvSpPr>
            <p:spPr bwMode="auto">
              <a:xfrm>
                <a:off x="536" y="214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2" name="Rectangle 440"/>
              <p:cNvSpPr>
                <a:spLocks noChangeArrowheads="1"/>
              </p:cNvSpPr>
              <p:nvPr/>
            </p:nvSpPr>
            <p:spPr bwMode="auto">
              <a:xfrm>
                <a:off x="626" y="223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3" name="Rectangle 441"/>
              <p:cNvSpPr>
                <a:spLocks noChangeArrowheads="1"/>
              </p:cNvSpPr>
              <p:nvPr/>
            </p:nvSpPr>
            <p:spPr bwMode="auto">
              <a:xfrm>
                <a:off x="530" y="2230"/>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4" name="Rectangle 442"/>
              <p:cNvSpPr>
                <a:spLocks noChangeArrowheads="1"/>
              </p:cNvSpPr>
              <p:nvPr/>
            </p:nvSpPr>
            <p:spPr bwMode="auto">
              <a:xfrm>
                <a:off x="434" y="216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5" name="Rectangle 443"/>
              <p:cNvSpPr>
                <a:spLocks noChangeArrowheads="1"/>
              </p:cNvSpPr>
              <p:nvPr/>
            </p:nvSpPr>
            <p:spPr bwMode="auto">
              <a:xfrm>
                <a:off x="428" y="224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6" name="Rectangle 444"/>
              <p:cNvSpPr>
                <a:spLocks noChangeArrowheads="1"/>
              </p:cNvSpPr>
              <p:nvPr/>
            </p:nvSpPr>
            <p:spPr bwMode="auto">
              <a:xfrm>
                <a:off x="626" y="2314"/>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7" name="Rectangle 445"/>
              <p:cNvSpPr>
                <a:spLocks noChangeArrowheads="1"/>
              </p:cNvSpPr>
              <p:nvPr/>
            </p:nvSpPr>
            <p:spPr bwMode="auto">
              <a:xfrm>
                <a:off x="530" y="2308"/>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sp>
            <p:nvSpPr>
              <p:cNvPr id="41068" name="Rectangle 446"/>
              <p:cNvSpPr>
                <a:spLocks noChangeArrowheads="1"/>
              </p:cNvSpPr>
              <p:nvPr/>
            </p:nvSpPr>
            <p:spPr bwMode="auto">
              <a:xfrm>
                <a:off x="428" y="2326"/>
                <a:ext cx="64" cy="64"/>
              </a:xfrm>
              <a:prstGeom prst="rect">
                <a:avLst/>
              </a:prstGeom>
              <a:solidFill>
                <a:schemeClr val="accent2"/>
              </a:solidFill>
              <a:ln w="12700">
                <a:solidFill>
                  <a:schemeClr val="tx1"/>
                </a:solidFill>
                <a:miter lim="800000"/>
                <a:headEnd type="none" w="sm" len="sm"/>
                <a:tailEnd type="none" w="sm" len="sm"/>
              </a:ln>
            </p:spPr>
            <p:txBody>
              <a:bodyPr wrap="none" anchor="ctr"/>
              <a:lstStyle/>
              <a:p>
                <a:endParaRPr lang="en-US" sz="1200" b="0">
                  <a:latin typeface="Gill Sans" charset="0"/>
                  <a:cs typeface="Gill Sans" charset="0"/>
                </a:endParaRPr>
              </a:p>
            </p:txBody>
          </p:sp>
        </p:grpSp>
        <p:sp>
          <p:nvSpPr>
            <p:cNvPr id="41028" name="Text Box 447"/>
            <p:cNvSpPr txBox="1">
              <a:spLocks noChangeArrowheads="1"/>
            </p:cNvSpPr>
            <p:nvPr/>
          </p:nvSpPr>
          <p:spPr bwMode="auto">
            <a:xfrm>
              <a:off x="4675" y="1341"/>
              <a:ext cx="64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Clusters</a:t>
              </a:r>
            </a:p>
          </p:txBody>
        </p:sp>
        <p:sp>
          <p:nvSpPr>
            <p:cNvPr id="41029" name="Text Box 448"/>
            <p:cNvSpPr txBox="1">
              <a:spLocks noChangeArrowheads="1"/>
            </p:cNvSpPr>
            <p:nvPr/>
          </p:nvSpPr>
          <p:spPr bwMode="auto">
            <a:xfrm>
              <a:off x="3914" y="671"/>
              <a:ext cx="106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200" b="0">
                  <a:solidFill>
                    <a:schemeClr val="hlink"/>
                  </a:solidFill>
                  <a:latin typeface="Gill Sans" charset="0"/>
                  <a:cs typeface="Gill Sans" charset="0"/>
                </a:rPr>
                <a:t>Massive Cluster</a:t>
              </a:r>
            </a:p>
          </p:txBody>
        </p:sp>
        <p:grpSp>
          <p:nvGrpSpPr>
            <p:cNvPr id="41030" name="Group 449"/>
            <p:cNvGrpSpPr>
              <a:grpSpLocks/>
            </p:cNvGrpSpPr>
            <p:nvPr/>
          </p:nvGrpSpPr>
          <p:grpSpPr bwMode="auto">
            <a:xfrm>
              <a:off x="3324" y="987"/>
              <a:ext cx="1708" cy="431"/>
              <a:chOff x="1450" y="1101"/>
              <a:chExt cx="2970" cy="997"/>
            </a:xfrm>
          </p:grpSpPr>
          <p:sp>
            <p:nvSpPr>
              <p:cNvPr id="41031" name="Oval 450"/>
              <p:cNvSpPr>
                <a:spLocks noChangeArrowheads="1"/>
              </p:cNvSpPr>
              <p:nvPr/>
            </p:nvSpPr>
            <p:spPr bwMode="auto">
              <a:xfrm>
                <a:off x="1984" y="1682"/>
                <a:ext cx="1760" cy="119"/>
              </a:xfrm>
              <a:prstGeom prst="ellipse">
                <a:avLst/>
              </a:prstGeom>
              <a:solidFill>
                <a:srgbClr val="03FBEF"/>
              </a:solidFill>
              <a:ln w="12700">
                <a:solidFill>
                  <a:schemeClr val="tx2"/>
                </a:solidFill>
                <a:round/>
                <a:headEnd type="none" w="sm" len="sm"/>
                <a:tailEnd type="none" w="sm" len="sm"/>
              </a:ln>
            </p:spPr>
            <p:txBody>
              <a:bodyPr wrap="none" anchor="ctr"/>
              <a:lstStyle/>
              <a:p>
                <a:pPr algn="ctr"/>
                <a:r>
                  <a:rPr lang="en-US" sz="1200" b="0">
                    <a:solidFill>
                      <a:schemeClr val="hlink"/>
                    </a:solidFill>
                    <a:latin typeface="Gill Sans" charset="0"/>
                    <a:cs typeface="Gill Sans" charset="0"/>
                  </a:rPr>
                  <a:t>Gigabit Ethernet</a:t>
                </a:r>
                <a:endParaRPr lang="en-US" sz="1200" b="0">
                  <a:latin typeface="Gill Sans" charset="0"/>
                  <a:cs typeface="Gill Sans" charset="0"/>
                </a:endParaRPr>
              </a:p>
            </p:txBody>
          </p:sp>
          <p:sp>
            <p:nvSpPr>
              <p:cNvPr id="41032" name="Line 451"/>
              <p:cNvSpPr>
                <a:spLocks noChangeShapeType="1"/>
              </p:cNvSpPr>
              <p:nvPr/>
            </p:nvSpPr>
            <p:spPr bwMode="auto">
              <a:xfrm>
                <a:off x="2104" y="1471"/>
                <a:ext cx="0" cy="23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3" name="Line 452"/>
              <p:cNvSpPr>
                <a:spLocks noChangeShapeType="1"/>
              </p:cNvSpPr>
              <p:nvPr/>
            </p:nvSpPr>
            <p:spPr bwMode="auto">
              <a:xfrm>
                <a:off x="2232" y="1485"/>
                <a:ext cx="0" cy="22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4" name="Line 453"/>
              <p:cNvSpPr>
                <a:spLocks noChangeShapeType="1"/>
              </p:cNvSpPr>
              <p:nvPr/>
            </p:nvSpPr>
            <p:spPr bwMode="auto">
              <a:xfrm flipH="1">
                <a:off x="2360" y="1512"/>
                <a:ext cx="0" cy="17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5" name="Line 454"/>
              <p:cNvSpPr>
                <a:spLocks noChangeShapeType="1"/>
              </p:cNvSpPr>
              <p:nvPr/>
            </p:nvSpPr>
            <p:spPr bwMode="auto">
              <a:xfrm>
                <a:off x="2472" y="1531"/>
                <a:ext cx="0" cy="15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6" name="Line 455"/>
              <p:cNvSpPr>
                <a:spLocks noChangeShapeType="1"/>
              </p:cNvSpPr>
              <p:nvPr/>
            </p:nvSpPr>
            <p:spPr bwMode="auto">
              <a:xfrm>
                <a:off x="2560" y="1590"/>
                <a:ext cx="0" cy="10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7" name="Line 456"/>
              <p:cNvSpPr>
                <a:spLocks noChangeShapeType="1"/>
              </p:cNvSpPr>
              <p:nvPr/>
            </p:nvSpPr>
            <p:spPr bwMode="auto">
              <a:xfrm>
                <a:off x="2680" y="1599"/>
                <a:ext cx="0" cy="88"/>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8" name="Line 457"/>
              <p:cNvSpPr>
                <a:spLocks noChangeShapeType="1"/>
              </p:cNvSpPr>
              <p:nvPr/>
            </p:nvSpPr>
            <p:spPr bwMode="auto">
              <a:xfrm>
                <a:off x="2808" y="1636"/>
                <a:ext cx="0" cy="5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39" name="Line 458"/>
              <p:cNvSpPr>
                <a:spLocks noChangeShapeType="1"/>
              </p:cNvSpPr>
              <p:nvPr/>
            </p:nvSpPr>
            <p:spPr bwMode="auto">
              <a:xfrm>
                <a:off x="2944" y="1650"/>
                <a:ext cx="0" cy="37"/>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0" name="Line 459"/>
              <p:cNvSpPr>
                <a:spLocks noChangeShapeType="1"/>
              </p:cNvSpPr>
              <p:nvPr/>
            </p:nvSpPr>
            <p:spPr bwMode="auto">
              <a:xfrm>
                <a:off x="3168" y="1567"/>
                <a:ext cx="0" cy="11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1" name="Line 460"/>
              <p:cNvSpPr>
                <a:spLocks noChangeShapeType="1"/>
              </p:cNvSpPr>
              <p:nvPr/>
            </p:nvSpPr>
            <p:spPr bwMode="auto">
              <a:xfrm>
                <a:off x="3312" y="1480"/>
                <a:ext cx="0"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2" name="Line 461"/>
              <p:cNvSpPr>
                <a:spLocks noChangeShapeType="1"/>
              </p:cNvSpPr>
              <p:nvPr/>
            </p:nvSpPr>
            <p:spPr bwMode="auto">
              <a:xfrm>
                <a:off x="3448" y="1352"/>
                <a:ext cx="0" cy="344"/>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3" name="Line 462"/>
              <p:cNvSpPr>
                <a:spLocks noChangeShapeType="1"/>
              </p:cNvSpPr>
              <p:nvPr/>
            </p:nvSpPr>
            <p:spPr bwMode="auto">
              <a:xfrm>
                <a:off x="3640" y="1237"/>
                <a:ext cx="0" cy="48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44" name="Oval 463"/>
              <p:cNvSpPr>
                <a:spLocks noChangeArrowheads="1"/>
              </p:cNvSpPr>
              <p:nvPr/>
            </p:nvSpPr>
            <p:spPr bwMode="auto">
              <a:xfrm rot="2527473">
                <a:off x="1450" y="153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5" name="Oval 464"/>
              <p:cNvSpPr>
                <a:spLocks noChangeArrowheads="1"/>
              </p:cNvSpPr>
              <p:nvPr/>
            </p:nvSpPr>
            <p:spPr bwMode="auto">
              <a:xfrm rot="2527473">
                <a:off x="1450" y="2006"/>
                <a:ext cx="71"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6" name="Oval 465"/>
              <p:cNvSpPr>
                <a:spLocks noChangeArrowheads="1"/>
              </p:cNvSpPr>
              <p:nvPr/>
            </p:nvSpPr>
            <p:spPr bwMode="auto">
              <a:xfrm rot="2527473">
                <a:off x="2114" y="199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7" name="Oval 466"/>
              <p:cNvSpPr>
                <a:spLocks noChangeArrowheads="1"/>
              </p:cNvSpPr>
              <p:nvPr/>
            </p:nvSpPr>
            <p:spPr bwMode="auto">
              <a:xfrm rot="2527473">
                <a:off x="2884" y="1973"/>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8" name="Oval 467"/>
              <p:cNvSpPr>
                <a:spLocks noChangeArrowheads="1"/>
              </p:cNvSpPr>
              <p:nvPr/>
            </p:nvSpPr>
            <p:spPr bwMode="auto">
              <a:xfrm rot="2527473">
                <a:off x="1500" y="1829"/>
                <a:ext cx="64" cy="91"/>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49" name="Oval 468"/>
              <p:cNvSpPr>
                <a:spLocks noChangeArrowheads="1"/>
              </p:cNvSpPr>
              <p:nvPr/>
            </p:nvSpPr>
            <p:spPr bwMode="auto">
              <a:xfrm rot="2527473">
                <a:off x="3560" y="1951"/>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0" name="Oval 469"/>
              <p:cNvSpPr>
                <a:spLocks noChangeArrowheads="1"/>
              </p:cNvSpPr>
              <p:nvPr/>
            </p:nvSpPr>
            <p:spPr bwMode="auto">
              <a:xfrm rot="2527473">
                <a:off x="4152" y="1834"/>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1" name="Oval 470"/>
              <p:cNvSpPr>
                <a:spLocks noChangeArrowheads="1"/>
              </p:cNvSpPr>
              <p:nvPr/>
            </p:nvSpPr>
            <p:spPr bwMode="auto">
              <a:xfrm rot="2527473">
                <a:off x="4356" y="1485"/>
                <a:ext cx="64" cy="92"/>
              </a:xfrm>
              <a:prstGeom prst="ellipse">
                <a:avLst/>
              </a:prstGeom>
              <a:solidFill>
                <a:srgbClr val="03FBEF"/>
              </a:solidFill>
              <a:ln w="12700">
                <a:solidFill>
                  <a:schemeClr val="tx2"/>
                </a:solidFill>
                <a:round/>
                <a:headEnd type="none" w="sm" len="sm"/>
                <a:tailEnd type="none" w="sm" len="sm"/>
              </a:ln>
            </p:spPr>
            <p:txBody>
              <a:bodyPr wrap="none" anchor="ctr"/>
              <a:lstStyle/>
              <a:p>
                <a:endParaRPr lang="en-US" sz="1200" b="0">
                  <a:latin typeface="Gill Sans" charset="0"/>
                  <a:cs typeface="Gill Sans" charset="0"/>
                </a:endParaRPr>
              </a:p>
            </p:txBody>
          </p:sp>
          <p:sp>
            <p:nvSpPr>
              <p:cNvPr id="41052" name="Line 471"/>
              <p:cNvSpPr>
                <a:spLocks noChangeShapeType="1"/>
              </p:cNvSpPr>
              <p:nvPr/>
            </p:nvSpPr>
            <p:spPr bwMode="auto">
              <a:xfrm>
                <a:off x="1522" y="1578"/>
                <a:ext cx="510" cy="141"/>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3" name="Line 472"/>
              <p:cNvSpPr>
                <a:spLocks noChangeShapeType="1"/>
              </p:cNvSpPr>
              <p:nvPr/>
            </p:nvSpPr>
            <p:spPr bwMode="auto">
              <a:xfrm flipV="1">
                <a:off x="1546" y="1781"/>
                <a:ext cx="654" cy="25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4" name="Line 473"/>
              <p:cNvSpPr>
                <a:spLocks noChangeShapeType="1"/>
              </p:cNvSpPr>
              <p:nvPr/>
            </p:nvSpPr>
            <p:spPr bwMode="auto">
              <a:xfrm flipV="1">
                <a:off x="2188" y="1791"/>
                <a:ext cx="228" cy="216"/>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5" name="Line 474"/>
              <p:cNvSpPr>
                <a:spLocks noChangeShapeType="1"/>
              </p:cNvSpPr>
              <p:nvPr/>
            </p:nvSpPr>
            <p:spPr bwMode="auto">
              <a:xfrm flipH="1" flipV="1">
                <a:off x="2818" y="1798"/>
                <a:ext cx="108" cy="203"/>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6" name="Line 475"/>
              <p:cNvSpPr>
                <a:spLocks noChangeShapeType="1"/>
              </p:cNvSpPr>
              <p:nvPr/>
            </p:nvSpPr>
            <p:spPr bwMode="auto">
              <a:xfrm flipH="1" flipV="1">
                <a:off x="3388" y="1784"/>
                <a:ext cx="192" cy="192"/>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7" name="Line 476"/>
              <p:cNvSpPr>
                <a:spLocks noChangeShapeType="1"/>
              </p:cNvSpPr>
              <p:nvPr/>
            </p:nvSpPr>
            <p:spPr bwMode="auto">
              <a:xfrm flipH="1" flipV="1">
                <a:off x="3706" y="1743"/>
                <a:ext cx="462" cy="120"/>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8" name="Line 477"/>
              <p:cNvSpPr>
                <a:spLocks noChangeShapeType="1"/>
              </p:cNvSpPr>
              <p:nvPr/>
            </p:nvSpPr>
            <p:spPr bwMode="auto">
              <a:xfrm flipH="1">
                <a:off x="3694" y="1540"/>
                <a:ext cx="648" cy="179"/>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1059" name="Line 478"/>
              <p:cNvSpPr>
                <a:spLocks noChangeShapeType="1"/>
              </p:cNvSpPr>
              <p:nvPr/>
            </p:nvSpPr>
            <p:spPr bwMode="auto">
              <a:xfrm>
                <a:off x="1500" y="1101"/>
                <a:ext cx="582" cy="625"/>
              </a:xfrm>
              <a:prstGeom prst="line">
                <a:avLst/>
              </a:prstGeom>
              <a:noFill/>
              <a:ln w="12700">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spTree>
    <p:extLst>
      <p:ext uri="{BB962C8B-B14F-4D97-AF65-F5344CB8AC3E}">
        <p14:creationId xmlns:p14="http://schemas.microsoft.com/office/powerpoint/2010/main" val="417045228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457450"/>
            <a:ext cx="4038600"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a:xfrm>
            <a:off x="2286000" y="228600"/>
            <a:ext cx="7772400" cy="533400"/>
          </a:xfrm>
        </p:spPr>
        <p:txBody>
          <a:bodyPr/>
          <a:lstStyle/>
          <a:p>
            <a:pPr>
              <a:defRPr/>
            </a:pPr>
            <a:r>
              <a:rPr lang="en-US">
                <a:latin typeface="Gill Sans Light" charset="0"/>
                <a:ea typeface="ＭＳ Ｐゴシック" charset="0"/>
                <a:cs typeface="Gill Sans Light" charset="0"/>
              </a:rPr>
              <a:t>Example: What’s in a Search Query?</a:t>
            </a:r>
          </a:p>
        </p:txBody>
      </p:sp>
      <p:sp>
        <p:nvSpPr>
          <p:cNvPr id="7172" name="Content Placeholder 2"/>
          <p:cNvSpPr>
            <a:spLocks noGrp="1"/>
          </p:cNvSpPr>
          <p:nvPr>
            <p:ph idx="1"/>
          </p:nvPr>
        </p:nvSpPr>
        <p:spPr>
          <a:xfrm>
            <a:off x="2133600" y="5334000"/>
            <a:ext cx="7924800" cy="1066800"/>
          </a:xfrm>
        </p:spPr>
        <p:txBody>
          <a:bodyPr/>
          <a:lstStyle/>
          <a:p>
            <a:pPr>
              <a:defRPr/>
            </a:pPr>
            <a:r>
              <a:rPr lang="en-US">
                <a:ea typeface="ＭＳ Ｐゴシック" charset="0"/>
              </a:rPr>
              <a:t>Complex interaction of multiple components in multiple administrative domains</a:t>
            </a:r>
          </a:p>
          <a:p>
            <a:pPr lvl="1">
              <a:defRPr/>
            </a:pPr>
            <a:r>
              <a:rPr lang="en-US">
                <a:ea typeface="ＭＳ Ｐゴシック" charset="0"/>
              </a:rPr>
              <a:t>Systems, services, protocols, …</a:t>
            </a:r>
          </a:p>
          <a:p>
            <a:pPr lvl="1">
              <a:defRPr/>
            </a:pPr>
            <a:endParaRPr lang="en-US">
              <a:ea typeface="ＭＳ Ｐゴシック" charset="0"/>
            </a:endParaRPr>
          </a:p>
          <a:p>
            <a:pPr lvl="1">
              <a:defRPr/>
            </a:pPr>
            <a:endParaRPr lang="en-US">
              <a:ea typeface="ＭＳ Ｐゴシック" charset="0"/>
            </a:endParaRPr>
          </a:p>
        </p:txBody>
      </p:sp>
      <p:pic>
        <p:nvPicPr>
          <p:cNvPr id="13316" name="Picture 1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9000" y="3008313"/>
            <a:ext cx="914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7" name="Picture 1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63001" y="3617913"/>
            <a:ext cx="1325563"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8" name="Picture 2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144000" y="20939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19" name="Picture 2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58200" y="27162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0" name="Picture 2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20200" y="29321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1" name="Rounded Rectangle 19"/>
          <p:cNvSpPr>
            <a:spLocks noChangeArrowheads="1"/>
          </p:cNvSpPr>
          <p:nvPr/>
        </p:nvSpPr>
        <p:spPr bwMode="auto">
          <a:xfrm>
            <a:off x="7010400" y="1712913"/>
            <a:ext cx="3200400" cy="3276600"/>
          </a:xfrm>
          <a:prstGeom prst="roundRect">
            <a:avLst>
              <a:gd name="adj" fmla="val 16667"/>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latin typeface="Gill Sans Light" charset="0"/>
              <a:cs typeface="Gill Sans Light" charset="0"/>
            </a:endParaRPr>
          </a:p>
        </p:txBody>
      </p:sp>
      <p:pic>
        <p:nvPicPr>
          <p:cNvPr id="13322" name="Picture 20"/>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4970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3" name="Picture 23"/>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0" y="21066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24" name="Picture 24"/>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2182813"/>
            <a:ext cx="304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25" name="TextBox 31"/>
          <p:cNvSpPr txBox="1">
            <a:spLocks noChangeArrowheads="1"/>
          </p:cNvSpPr>
          <p:nvPr/>
        </p:nvSpPr>
        <p:spPr bwMode="auto">
          <a:xfrm>
            <a:off x="7086601" y="1331913"/>
            <a:ext cx="13128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2000" b="0">
                <a:latin typeface="Gill Sans Light" charset="0"/>
                <a:cs typeface="Gill Sans Light" charset="0"/>
              </a:rPr>
              <a:t>Datacenter</a:t>
            </a:r>
          </a:p>
        </p:txBody>
      </p:sp>
      <p:sp>
        <p:nvSpPr>
          <p:cNvPr id="13326" name="TextBox 40"/>
          <p:cNvSpPr txBox="1">
            <a:spLocks noChangeArrowheads="1"/>
          </p:cNvSpPr>
          <p:nvPr/>
        </p:nvSpPr>
        <p:spPr bwMode="auto">
          <a:xfrm>
            <a:off x="7086600" y="3429001"/>
            <a:ext cx="941388"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Load</a:t>
            </a:r>
          </a:p>
          <a:p>
            <a:r>
              <a:rPr lang="en-US" sz="1800" b="0">
                <a:latin typeface="Gill Sans Light" charset="0"/>
                <a:cs typeface="Gill Sans Light" charset="0"/>
              </a:rPr>
              <a:t>balancer</a:t>
            </a:r>
          </a:p>
        </p:txBody>
      </p:sp>
      <p:sp>
        <p:nvSpPr>
          <p:cNvPr id="13327" name="TextBox 41"/>
          <p:cNvSpPr txBox="1">
            <a:spLocks noChangeArrowheads="1"/>
          </p:cNvSpPr>
          <p:nvPr/>
        </p:nvSpPr>
        <p:spPr bwMode="auto">
          <a:xfrm>
            <a:off x="8839201" y="4532314"/>
            <a:ext cx="11207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Ad Server</a:t>
            </a:r>
          </a:p>
        </p:txBody>
      </p:sp>
      <p:sp>
        <p:nvSpPr>
          <p:cNvPr id="13328" name="TextBox 42"/>
          <p:cNvSpPr txBox="1">
            <a:spLocks noChangeArrowheads="1"/>
          </p:cNvSpPr>
          <p:nvPr/>
        </p:nvSpPr>
        <p:spPr bwMode="auto">
          <a:xfrm>
            <a:off x="2936876" y="1143001"/>
            <a:ext cx="8731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r"/>
            <a:r>
              <a:rPr lang="en-US" sz="1800" b="0">
                <a:latin typeface="Gill Sans Light" charset="0"/>
                <a:cs typeface="Gill Sans Light" charset="0"/>
              </a:rPr>
              <a:t>DNS </a:t>
            </a:r>
          </a:p>
          <a:p>
            <a:pPr algn="r"/>
            <a:r>
              <a:rPr lang="en-US" sz="1800" b="0">
                <a:latin typeface="Gill Sans Light" charset="0"/>
                <a:cs typeface="Gill Sans Light" charset="0"/>
              </a:rPr>
              <a:t>Servers</a:t>
            </a:r>
          </a:p>
        </p:txBody>
      </p:sp>
      <p:cxnSp>
        <p:nvCxnSpPr>
          <p:cNvPr id="45" name="Straight Arrow Connector 44"/>
          <p:cNvCxnSpPr>
            <a:cxnSpLocks noChangeShapeType="1"/>
          </p:cNvCxnSpPr>
          <p:nvPr/>
        </p:nvCxnSpPr>
        <p:spPr bwMode="auto">
          <a:xfrm flipV="1">
            <a:off x="2590800" y="25511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47" name="Straight Arrow Connector 46"/>
          <p:cNvCxnSpPr>
            <a:cxnSpLocks noChangeShapeType="1"/>
          </p:cNvCxnSpPr>
          <p:nvPr/>
        </p:nvCxnSpPr>
        <p:spPr bwMode="auto">
          <a:xfrm flipV="1">
            <a:off x="3352800" y="17891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49" name="Straight Arrow Connector 48"/>
          <p:cNvCxnSpPr>
            <a:cxnSpLocks noChangeShapeType="1"/>
          </p:cNvCxnSpPr>
          <p:nvPr/>
        </p:nvCxnSpPr>
        <p:spPr bwMode="auto">
          <a:xfrm>
            <a:off x="3352800" y="236696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3" name="Straight Arrow Connector 52"/>
          <p:cNvCxnSpPr>
            <a:cxnSpLocks noChangeShapeType="1"/>
          </p:cNvCxnSpPr>
          <p:nvPr/>
        </p:nvCxnSpPr>
        <p:spPr bwMode="auto">
          <a:xfrm rot="10800000" flipV="1">
            <a:off x="3352800" y="1941513"/>
            <a:ext cx="533400" cy="3048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5" name="Straight Arrow Connector 54"/>
          <p:cNvCxnSpPr>
            <a:cxnSpLocks noChangeShapeType="1"/>
          </p:cNvCxnSpPr>
          <p:nvPr/>
        </p:nvCxnSpPr>
        <p:spPr bwMode="auto">
          <a:xfrm rot="10800000">
            <a:off x="3352800" y="2474913"/>
            <a:ext cx="533400" cy="76200"/>
          </a:xfrm>
          <a:prstGeom prst="straightConnector1">
            <a:avLst/>
          </a:prstGeom>
          <a:noFill/>
          <a:ln w="38100">
            <a:solidFill>
              <a:schemeClr val="tx1"/>
            </a:solidFill>
            <a:prstDash val="sysDash"/>
            <a:round/>
            <a:headEnd/>
            <a:tailEnd type="triangle" w="med" len="med"/>
          </a:ln>
          <a:extLst>
            <a:ext uri="{909E8E84-426E-40dd-AFC4-6F175D3DCCD1}">
              <a14:hiddenFill xmlns="" xmlns:a14="http://schemas.microsoft.com/office/drawing/2010/main">
                <a:noFill/>
              </a14:hiddenFill>
            </a:ext>
          </a:extLst>
        </p:spPr>
      </p:cxnSp>
      <p:cxnSp>
        <p:nvCxnSpPr>
          <p:cNvPr id="58" name="Straight Arrow Connector 57"/>
          <p:cNvCxnSpPr>
            <a:cxnSpLocks noChangeShapeType="1"/>
          </p:cNvCxnSpPr>
          <p:nvPr/>
        </p:nvCxnSpPr>
        <p:spPr bwMode="auto">
          <a:xfrm rot="10800000" flipV="1">
            <a:off x="2667000" y="2627313"/>
            <a:ext cx="5334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4" name="Freeform 63"/>
          <p:cNvSpPr>
            <a:spLocks noChangeArrowheads="1"/>
          </p:cNvSpPr>
          <p:nvPr/>
        </p:nvSpPr>
        <p:spPr bwMode="auto">
          <a:xfrm>
            <a:off x="2678114" y="3192463"/>
            <a:ext cx="4548187" cy="265112"/>
          </a:xfrm>
          <a:custGeom>
            <a:avLst/>
            <a:gdLst>
              <a:gd name="T0" fmla="*/ 0 w 4548513"/>
              <a:gd name="T1" fmla="*/ 111203 h 265638"/>
              <a:gd name="T2" fmla="*/ 1177224 w 4548513"/>
              <a:gd name="T3" fmla="*/ 234761 h 265638"/>
              <a:gd name="T4" fmla="*/ 4540691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nchor="ctr"/>
          <a:lstStyle/>
          <a:p>
            <a:endParaRPr lang="en-US"/>
          </a:p>
        </p:txBody>
      </p:sp>
      <p:cxnSp>
        <p:nvCxnSpPr>
          <p:cNvPr id="65" name="Straight Arrow Connector 64"/>
          <p:cNvCxnSpPr>
            <a:cxnSpLocks noChangeShapeType="1"/>
          </p:cNvCxnSpPr>
          <p:nvPr/>
        </p:nvCxnSpPr>
        <p:spPr bwMode="auto">
          <a:xfrm flipV="1">
            <a:off x="8077200" y="2976563"/>
            <a:ext cx="381000" cy="10795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8" name="Straight Arrow Connector 67"/>
          <p:cNvCxnSpPr>
            <a:cxnSpLocks noChangeShapeType="1"/>
          </p:cNvCxnSpPr>
          <p:nvPr/>
        </p:nvCxnSpPr>
        <p:spPr bwMode="auto">
          <a:xfrm rot="5400000" flipH="1" flipV="1">
            <a:off x="8763000" y="2322513"/>
            <a:ext cx="381000" cy="3810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0" name="Straight Arrow Connector 69"/>
          <p:cNvCxnSpPr>
            <a:cxnSpLocks noChangeShapeType="1"/>
          </p:cNvCxnSpPr>
          <p:nvPr/>
        </p:nvCxnSpPr>
        <p:spPr bwMode="auto">
          <a:xfrm>
            <a:off x="8763000" y="2976563"/>
            <a:ext cx="457200" cy="2159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3" name="Straight Arrow Connector 72"/>
          <p:cNvCxnSpPr>
            <a:cxnSpLocks noChangeShapeType="1"/>
          </p:cNvCxnSpPr>
          <p:nvPr/>
        </p:nvCxnSpPr>
        <p:spPr bwMode="auto">
          <a:xfrm rot="16200000" flipH="1">
            <a:off x="8686800" y="3236913"/>
            <a:ext cx="533400" cy="5334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78" name="Straight Arrow Connector 77"/>
          <p:cNvCxnSpPr>
            <a:cxnSpLocks noChangeShapeType="1"/>
          </p:cNvCxnSpPr>
          <p:nvPr/>
        </p:nvCxnSpPr>
        <p:spPr bwMode="auto">
          <a:xfrm rot="16200000" flipH="1">
            <a:off x="8534400" y="3236913"/>
            <a:ext cx="533400" cy="5334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9" name="Straight Arrow Connector 78"/>
          <p:cNvCxnSpPr>
            <a:cxnSpLocks noChangeShapeType="1"/>
          </p:cNvCxnSpPr>
          <p:nvPr/>
        </p:nvCxnSpPr>
        <p:spPr bwMode="auto">
          <a:xfrm>
            <a:off x="8763000" y="3084513"/>
            <a:ext cx="457200" cy="21590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0" name="Straight Arrow Connector 79"/>
          <p:cNvCxnSpPr>
            <a:cxnSpLocks noChangeShapeType="1"/>
          </p:cNvCxnSpPr>
          <p:nvPr/>
        </p:nvCxnSpPr>
        <p:spPr bwMode="auto">
          <a:xfrm flipV="1">
            <a:off x="8763000" y="2479675"/>
            <a:ext cx="393700" cy="376238"/>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4" name="Straight Arrow Connector 83"/>
          <p:cNvCxnSpPr>
            <a:cxnSpLocks noChangeShapeType="1"/>
          </p:cNvCxnSpPr>
          <p:nvPr/>
        </p:nvCxnSpPr>
        <p:spPr bwMode="auto">
          <a:xfrm flipV="1">
            <a:off x="8077200" y="3128963"/>
            <a:ext cx="381000" cy="107950"/>
          </a:xfrm>
          <a:prstGeom prst="straightConnector1">
            <a:avLst/>
          </a:prstGeom>
          <a:noFill/>
          <a:ln w="38100">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85" name="Freeform 84"/>
          <p:cNvSpPr>
            <a:spLocks noChangeArrowheads="1"/>
          </p:cNvSpPr>
          <p:nvPr/>
        </p:nvSpPr>
        <p:spPr bwMode="auto">
          <a:xfrm>
            <a:off x="2590800" y="3344863"/>
            <a:ext cx="4548188" cy="265112"/>
          </a:xfrm>
          <a:custGeom>
            <a:avLst/>
            <a:gdLst>
              <a:gd name="T0" fmla="*/ 0 w 4548513"/>
              <a:gd name="T1" fmla="*/ 111203 h 265638"/>
              <a:gd name="T2" fmla="*/ 1177228 w 4548513"/>
              <a:gd name="T3" fmla="*/ 234761 h 265638"/>
              <a:gd name="T4" fmla="*/ 4540715 w 4548513"/>
              <a:gd name="T5" fmla="*/ 0 h 265638"/>
              <a:gd name="T6" fmla="*/ 0 60000 65536"/>
              <a:gd name="T7" fmla="*/ 0 60000 65536"/>
              <a:gd name="T8" fmla="*/ 0 60000 65536"/>
              <a:gd name="T9" fmla="*/ 0 w 4548513"/>
              <a:gd name="T10" fmla="*/ 0 h 265638"/>
              <a:gd name="T11" fmla="*/ 4548513 w 4548513"/>
              <a:gd name="T12" fmla="*/ 265638 h 265638"/>
            </a:gdLst>
            <a:ahLst/>
            <a:cxnLst>
              <a:cxn ang="T6">
                <a:pos x="T0" y="T1"/>
              </a:cxn>
              <a:cxn ang="T7">
                <a:pos x="T2" y="T3"/>
              </a:cxn>
              <a:cxn ang="T8">
                <a:pos x="T4" y="T5"/>
              </a:cxn>
            </a:cxnLst>
            <a:rect l="T9" t="T10" r="T11" b="T12"/>
            <a:pathLst>
              <a:path w="4548513" h="265638">
                <a:moveTo>
                  <a:pt x="0" y="116622"/>
                </a:moveTo>
                <a:cubicBezTo>
                  <a:pt x="210579" y="191130"/>
                  <a:pt x="421159" y="265638"/>
                  <a:pt x="1179244" y="246201"/>
                </a:cubicBezTo>
                <a:cubicBezTo>
                  <a:pt x="1937329" y="226764"/>
                  <a:pt x="4548513" y="0"/>
                  <a:pt x="4548513" y="0"/>
                </a:cubicBezTo>
              </a:path>
            </a:pathLst>
          </a:custGeom>
          <a:noFill/>
          <a:ln w="381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p>
            <a:endParaRPr lang="en-US"/>
          </a:p>
        </p:txBody>
      </p:sp>
      <p:sp>
        <p:nvSpPr>
          <p:cNvPr id="13345" name="TextBox 85"/>
          <p:cNvSpPr txBox="1">
            <a:spLocks noChangeArrowheads="1"/>
          </p:cNvSpPr>
          <p:nvPr/>
        </p:nvSpPr>
        <p:spPr bwMode="auto">
          <a:xfrm>
            <a:off x="9372600" y="1981201"/>
            <a:ext cx="788988"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Search</a:t>
            </a:r>
          </a:p>
          <a:p>
            <a:r>
              <a:rPr lang="en-US" sz="1800" b="0">
                <a:latin typeface="Gill Sans Light" charset="0"/>
                <a:cs typeface="Gill Sans Light" charset="0"/>
              </a:rPr>
              <a:t>Index</a:t>
            </a:r>
          </a:p>
        </p:txBody>
      </p:sp>
      <p:sp>
        <p:nvSpPr>
          <p:cNvPr id="87" name="Rectangular Callout 86"/>
          <p:cNvSpPr>
            <a:spLocks noChangeArrowheads="1"/>
          </p:cNvSpPr>
          <p:nvPr/>
        </p:nvSpPr>
        <p:spPr bwMode="auto">
          <a:xfrm>
            <a:off x="1676400" y="1865313"/>
            <a:ext cx="1143000" cy="609600"/>
          </a:xfrm>
          <a:prstGeom prst="wedgeRectCallout">
            <a:avLst>
              <a:gd name="adj1" fmla="val 54750"/>
              <a:gd name="adj2" fmla="val 75255"/>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DNS</a:t>
            </a:r>
          </a:p>
          <a:p>
            <a:pPr algn="ctr">
              <a:lnSpc>
                <a:spcPct val="80000"/>
              </a:lnSpc>
            </a:pPr>
            <a:r>
              <a:rPr lang="en-US" b="0" dirty="0">
                <a:latin typeface="Gill Sans Light" charset="0"/>
                <a:cs typeface="Gill Sans Light" charset="0"/>
              </a:rPr>
              <a:t>request</a:t>
            </a:r>
          </a:p>
        </p:txBody>
      </p:sp>
      <p:sp>
        <p:nvSpPr>
          <p:cNvPr id="88" name="Rectangular Callout 87"/>
          <p:cNvSpPr>
            <a:spLocks noChangeArrowheads="1"/>
          </p:cNvSpPr>
          <p:nvPr/>
        </p:nvSpPr>
        <p:spPr bwMode="auto">
          <a:xfrm>
            <a:off x="7239000" y="1941513"/>
            <a:ext cx="990600" cy="838200"/>
          </a:xfrm>
          <a:prstGeom prst="wedgeRectCallout">
            <a:avLst>
              <a:gd name="adj1" fmla="val 73065"/>
              <a:gd name="adj2" fmla="val 45880"/>
            </a:avLst>
          </a:prstGeom>
          <a:solidFill>
            <a:srgbClr val="FFFFAA"/>
          </a:solidFill>
          <a:ln w="25400">
            <a:solidFill>
              <a:schemeClr val="tx1"/>
            </a:solidFill>
            <a:round/>
            <a:headEnd type="triangle" w="med" len="med"/>
            <a:tailEnd/>
          </a:ln>
        </p:spPr>
        <p:txBody>
          <a:bodyPr anchor="ctr"/>
          <a:lstStyle/>
          <a:p>
            <a:pPr algn="ctr">
              <a:lnSpc>
                <a:spcPct val="80000"/>
              </a:lnSpc>
            </a:pPr>
            <a:r>
              <a:rPr lang="en-US" b="0" dirty="0">
                <a:latin typeface="Gill Sans Light" charset="0"/>
                <a:cs typeface="Gill Sans Light" charset="0"/>
              </a:rPr>
              <a:t>create</a:t>
            </a:r>
          </a:p>
          <a:p>
            <a:pPr algn="ctr">
              <a:lnSpc>
                <a:spcPct val="80000"/>
              </a:lnSpc>
            </a:pPr>
            <a:r>
              <a:rPr lang="en-US" b="0" dirty="0">
                <a:latin typeface="Gill Sans Light" charset="0"/>
                <a:cs typeface="Gill Sans Light" charset="0"/>
              </a:rPr>
              <a:t>result</a:t>
            </a:r>
          </a:p>
          <a:p>
            <a:pPr algn="ctr">
              <a:lnSpc>
                <a:spcPct val="80000"/>
              </a:lnSpc>
            </a:pPr>
            <a:r>
              <a:rPr lang="en-US" b="0" dirty="0">
                <a:latin typeface="Gill Sans Light" charset="0"/>
                <a:cs typeface="Gill Sans Light" charset="0"/>
              </a:rPr>
              <a:t>page</a:t>
            </a:r>
          </a:p>
        </p:txBody>
      </p:sp>
      <p:pic>
        <p:nvPicPr>
          <p:cNvPr id="13348" name="Picture 1"/>
          <p:cNvPicPr>
            <a:picLocks noChangeAspect="1"/>
          </p:cNvPicPr>
          <p:nvPr/>
        </p:nvPicPr>
        <p:blipFill>
          <a:blip r:embed="rId7" cstate="email">
            <a:extLst>
              <a:ext uri="{28A0092B-C50C-407E-A947-70E740481C1C}">
                <a14:useLocalDpi xmlns:a14="http://schemas.microsoft.com/office/drawing/2010/main" val="0"/>
              </a:ext>
            </a:extLst>
          </a:blip>
          <a:srcRect l="32965" t="5408" r="32854" b="5586"/>
          <a:stretch>
            <a:fillRect/>
          </a:stretch>
        </p:blipFill>
        <p:spPr bwMode="auto">
          <a:xfrm>
            <a:off x="1905000" y="2895600"/>
            <a:ext cx="641350" cy="1252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49" name="Cube 1"/>
          <p:cNvSpPr>
            <a:spLocks noChangeArrowheads="1"/>
          </p:cNvSpPr>
          <p:nvPr/>
        </p:nvSpPr>
        <p:spPr bwMode="auto">
          <a:xfrm>
            <a:off x="3810000" y="33528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0" name="Cube 38"/>
          <p:cNvSpPr>
            <a:spLocks noChangeArrowheads="1"/>
          </p:cNvSpPr>
          <p:nvPr/>
        </p:nvSpPr>
        <p:spPr bwMode="auto">
          <a:xfrm>
            <a:off x="5943600" y="3200400"/>
            <a:ext cx="533400" cy="304800"/>
          </a:xfrm>
          <a:prstGeom prst="cube">
            <a:avLst>
              <a:gd name="adj" fmla="val 25000"/>
            </a:avLst>
          </a:prstGeom>
          <a:solidFill>
            <a:schemeClr val="accent1"/>
          </a:solidFill>
          <a:ln w="12700">
            <a:solidFill>
              <a:schemeClr val="tx1"/>
            </a:solidFill>
            <a:round/>
            <a:headEnd type="none" w="sm" len="sm"/>
            <a:tailEnd type="none" w="sm" len="sm"/>
          </a:ln>
        </p:spPr>
        <p:txBody>
          <a:bodyPr/>
          <a:lstStyle/>
          <a:p>
            <a:endParaRPr lang="en-US" b="0">
              <a:latin typeface="Gill Sans Light" charset="0"/>
              <a:cs typeface="Gill Sans Light" charset="0"/>
            </a:endParaRPr>
          </a:p>
        </p:txBody>
      </p:sp>
      <p:sp>
        <p:nvSpPr>
          <p:cNvPr id="13351" name="TextBox 41"/>
          <p:cNvSpPr txBox="1">
            <a:spLocks noChangeArrowheads="1"/>
          </p:cNvSpPr>
          <p:nvPr/>
        </p:nvSpPr>
        <p:spPr bwMode="auto">
          <a:xfrm>
            <a:off x="9448800" y="2895601"/>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charset="0"/>
                <a:ea typeface="ＭＳ Ｐゴシック" charset="0"/>
                <a:cs typeface="ＭＳ Ｐゴシック" charset="0"/>
              </a:defRPr>
            </a:lvl1pPr>
            <a:lvl2pPr marL="742950" indent="-285750">
              <a:defRPr sz="2400" b="1">
                <a:solidFill>
                  <a:schemeClr val="tx1"/>
                </a:solidFill>
                <a:latin typeface="Comic Sans MS" charset="0"/>
                <a:ea typeface="ＭＳ Ｐゴシック" charset="0"/>
              </a:defRPr>
            </a:lvl2pPr>
            <a:lvl3pPr marL="1143000" indent="-228600">
              <a:defRPr sz="2400" b="1">
                <a:solidFill>
                  <a:schemeClr val="tx1"/>
                </a:solidFill>
                <a:latin typeface="Comic Sans MS" charset="0"/>
                <a:ea typeface="ＭＳ Ｐゴシック" charset="0"/>
              </a:defRPr>
            </a:lvl3pPr>
            <a:lvl4pPr marL="1600200" indent="-228600">
              <a:defRPr sz="2400" b="1">
                <a:solidFill>
                  <a:schemeClr val="tx1"/>
                </a:solidFill>
                <a:latin typeface="Comic Sans MS" charset="0"/>
                <a:ea typeface="ＭＳ Ｐゴシック" charset="0"/>
              </a:defRPr>
            </a:lvl4pPr>
            <a:lvl5pPr marL="2057400" indent="-22860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r>
              <a:rPr lang="en-US" sz="1800" b="0">
                <a:latin typeface="Gill Sans Light" charset="0"/>
                <a:cs typeface="Gill Sans Light" charset="0"/>
              </a:rPr>
              <a:t>Page store</a:t>
            </a:r>
          </a:p>
        </p:txBody>
      </p:sp>
    </p:spTree>
    <p:extLst>
      <p:ext uri="{BB962C8B-B14F-4D97-AF65-F5344CB8AC3E}">
        <p14:creationId xmlns:p14="http://schemas.microsoft.com/office/powerpoint/2010/main" val="34341383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nodeType="afterGroup">
                            <p:stCondLst>
                              <p:cond delay="0"/>
                            </p:stCondLst>
                            <p:childTnLst>
                              <p:par>
                                <p:cTn id="19" presetID="1"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85" grpId="0" animBg="1"/>
      <p:bldP spid="87" grpId="0" animBg="1"/>
      <p:bldP spid="8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9cca619b8e_0_1170"/>
          <p:cNvSpPr txBox="1">
            <a:spLocks noGrp="1"/>
          </p:cNvSpPr>
          <p:nvPr>
            <p:ph type="title"/>
          </p:nvPr>
        </p:nvSpPr>
        <p:spPr>
          <a:xfrm>
            <a:off x="0" y="-76200"/>
            <a:ext cx="11776400" cy="763600"/>
          </a:xfrm>
          <a:prstGeom prst="rect">
            <a:avLst/>
          </a:prstGeom>
          <a:noFill/>
          <a:ln>
            <a:noFill/>
          </a:ln>
        </p:spPr>
        <p:txBody>
          <a:bodyPr spcFirstLastPara="1" vert="horz" wrap="square" lIns="91433" tIns="91433" rIns="91433" bIns="91433" numCol="1" anchor="t" anchorCtr="0" compatLnSpc="1">
            <a:prstTxWarp prst="textNoShape">
              <a:avLst/>
            </a:prstTxWarp>
            <a:noAutofit/>
          </a:bodyPr>
          <a:lstStyle/>
          <a:p>
            <a:pPr algn="ctr">
              <a:buSzPts val="1000"/>
            </a:pPr>
            <a:r>
              <a:rPr lang="en-US" sz="4267" dirty="0"/>
              <a:t>AI demands are exploding </a:t>
            </a:r>
            <a:endParaRPr sz="4267" dirty="0"/>
          </a:p>
        </p:txBody>
      </p:sp>
      <p:pic>
        <p:nvPicPr>
          <p:cNvPr id="577" name="Google Shape;577;g29cca619b8e_0_1170"/>
          <p:cNvPicPr preferRelativeResize="0"/>
          <p:nvPr/>
        </p:nvPicPr>
        <p:blipFill rotWithShape="1">
          <a:blip r:embed="rId3">
            <a:alphaModFix/>
          </a:blip>
          <a:srcRect/>
          <a:stretch/>
        </p:blipFill>
        <p:spPr>
          <a:xfrm>
            <a:off x="1716000" y="929601"/>
            <a:ext cx="9112267" cy="5388167"/>
          </a:xfrm>
          <a:prstGeom prst="rect">
            <a:avLst/>
          </a:prstGeom>
          <a:noFill/>
          <a:ln>
            <a:noFill/>
          </a:ln>
          <a:effectLst>
            <a:outerShdw blurRad="300038" dist="76200" dir="5400000" algn="bl" rotWithShape="0">
              <a:srgbClr val="000000">
                <a:alpha val="48630"/>
              </a:srgbClr>
            </a:outerShdw>
          </a:effectLst>
        </p:spPr>
      </p:pic>
      <p:sp>
        <p:nvSpPr>
          <p:cNvPr id="578" name="Google Shape;578;g29cca619b8e_0_1170"/>
          <p:cNvSpPr txBox="1"/>
          <p:nvPr/>
        </p:nvSpPr>
        <p:spPr>
          <a:xfrm>
            <a:off x="1853467" y="6419367"/>
            <a:ext cx="87476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buClr>
                <a:srgbClr val="000000"/>
              </a:buClr>
              <a:buSzPts val="1000"/>
            </a:pPr>
            <a:r>
              <a:rPr lang="en-US" sz="1333" b="0">
                <a:solidFill>
                  <a:srgbClr val="000000"/>
                </a:solidFill>
                <a:latin typeface="Helvetica Neue"/>
                <a:ea typeface="Helvetica Neue"/>
                <a:cs typeface="Helvetica Neue"/>
                <a:sym typeface="Helvetica Neue"/>
              </a:rPr>
              <a:t>“Compute trends across three eras of machine learning”, J. Sevilla,  </a:t>
            </a:r>
            <a:r>
              <a:rPr lang="en-US" sz="1333" b="0" u="sng">
                <a:solidFill>
                  <a:schemeClr val="hlink"/>
                </a:solidFill>
                <a:latin typeface="Helvetica Neue"/>
                <a:ea typeface="Helvetica Neue"/>
                <a:cs typeface="Helvetica Neue"/>
                <a:sym typeface="Helvetica Neue"/>
                <a:hlinkClick r:id="rId4"/>
              </a:rPr>
              <a:t>https://ar5iv.labs.arxiv.org/html/2202.05924</a:t>
            </a:r>
            <a:r>
              <a:rPr lang="en-US" sz="1333" b="0">
                <a:solidFill>
                  <a:srgbClr val="000000"/>
                </a:solidFill>
                <a:latin typeface="Helvetica Neue"/>
                <a:ea typeface="Helvetica Neue"/>
                <a:cs typeface="Helvetica Neue"/>
                <a:sym typeface="Helvetica Neue"/>
              </a:rPr>
              <a:t> </a:t>
            </a:r>
            <a:endParaRPr sz="1333" b="0">
              <a:solidFill>
                <a:srgbClr val="000000"/>
              </a:solidFill>
              <a:latin typeface="Helvetica Neue"/>
              <a:ea typeface="Helvetica Neue"/>
              <a:cs typeface="Helvetica Neue"/>
              <a:sym typeface="Helvetica Neue"/>
            </a:endParaRPr>
          </a:p>
        </p:txBody>
      </p:sp>
      <p:cxnSp>
        <p:nvCxnSpPr>
          <p:cNvPr id="579" name="Google Shape;579;g29cca619b8e_0_1170"/>
          <p:cNvCxnSpPr/>
          <p:nvPr/>
        </p:nvCxnSpPr>
        <p:spPr>
          <a:xfrm flipH="1">
            <a:off x="2779667" y="2587400"/>
            <a:ext cx="7632800" cy="2882400"/>
          </a:xfrm>
          <a:prstGeom prst="straightConnector1">
            <a:avLst/>
          </a:prstGeom>
          <a:noFill/>
          <a:ln w="38100" cap="flat" cmpd="sng">
            <a:solidFill>
              <a:srgbClr val="000000"/>
            </a:solidFill>
            <a:prstDash val="solid"/>
            <a:round/>
            <a:headEnd type="none" w="sm" len="sm"/>
            <a:tailEnd type="none" w="sm" len="sm"/>
          </a:ln>
        </p:spPr>
      </p:cxnSp>
      <p:sp>
        <p:nvSpPr>
          <p:cNvPr id="580" name="Google Shape;580;g29cca619b8e_0_1170"/>
          <p:cNvSpPr txBox="1"/>
          <p:nvPr/>
        </p:nvSpPr>
        <p:spPr>
          <a:xfrm rot="-1225138">
            <a:off x="4615570" y="3471552"/>
            <a:ext cx="4892193" cy="360581"/>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000000"/>
              </a:buClr>
              <a:buSzPts val="1200"/>
            </a:pPr>
            <a:r>
              <a:rPr lang="en-US" sz="1867">
                <a:solidFill>
                  <a:srgbClr val="000000"/>
                </a:solidFill>
                <a:latin typeface="Poppins"/>
                <a:ea typeface="Poppins"/>
                <a:cs typeface="Poppins"/>
                <a:sym typeface="Poppins"/>
              </a:rPr>
              <a:t>10x every 18 months </a:t>
            </a:r>
            <a:r>
              <a:rPr lang="en-US" sz="1600" b="0">
                <a:solidFill>
                  <a:srgbClr val="000000"/>
                </a:solidFill>
                <a:latin typeface="Poppins"/>
                <a:ea typeface="Poppins"/>
                <a:cs typeface="Poppins"/>
                <a:sym typeface="Poppins"/>
              </a:rPr>
              <a:t>(2x every 5.7 months)</a:t>
            </a:r>
            <a:endParaRPr sz="1600" b="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65541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29cca619b8e_0_1185"/>
          <p:cNvSpPr txBox="1">
            <a:spLocks noGrp="1"/>
          </p:cNvSpPr>
          <p:nvPr>
            <p:ph type="title"/>
          </p:nvPr>
        </p:nvSpPr>
        <p:spPr>
          <a:xfrm>
            <a:off x="450200" y="-76200"/>
            <a:ext cx="11360800" cy="763600"/>
          </a:xfrm>
          <a:prstGeom prst="rect">
            <a:avLst/>
          </a:prstGeom>
          <a:noFill/>
          <a:ln>
            <a:noFill/>
          </a:ln>
        </p:spPr>
        <p:txBody>
          <a:bodyPr spcFirstLastPara="1" vert="horz" wrap="square" lIns="91433" tIns="91433" rIns="91433" bIns="91433" numCol="1" anchor="t" anchorCtr="0" compatLnSpc="1">
            <a:prstTxWarp prst="textNoShape">
              <a:avLst/>
            </a:prstTxWarp>
            <a:noAutofit/>
          </a:bodyPr>
          <a:lstStyle/>
          <a:p>
            <a:pPr algn="ctr">
              <a:buClr>
                <a:schemeClr val="dk1"/>
              </a:buClr>
              <a:buSzPts val="3000"/>
            </a:pPr>
            <a:r>
              <a:rPr lang="en-US" sz="4000"/>
              <a:t>Growing gap between demand and supply</a:t>
            </a:r>
            <a:endParaRPr sz="4000"/>
          </a:p>
          <a:p>
            <a:pPr algn="ctr">
              <a:buSzPts val="1000"/>
            </a:pPr>
            <a:endParaRPr sz="4267"/>
          </a:p>
        </p:txBody>
      </p:sp>
      <p:pic>
        <p:nvPicPr>
          <p:cNvPr id="594" name="Google Shape;594;g29cca619b8e_0_1185"/>
          <p:cNvPicPr preferRelativeResize="0"/>
          <p:nvPr/>
        </p:nvPicPr>
        <p:blipFill rotWithShape="1">
          <a:blip r:embed="rId3">
            <a:alphaModFix/>
          </a:blip>
          <a:srcRect/>
          <a:stretch/>
        </p:blipFill>
        <p:spPr>
          <a:xfrm>
            <a:off x="1716000" y="929601"/>
            <a:ext cx="9112267" cy="5388167"/>
          </a:xfrm>
          <a:prstGeom prst="rect">
            <a:avLst/>
          </a:prstGeom>
          <a:noFill/>
          <a:ln>
            <a:noFill/>
          </a:ln>
          <a:effectLst>
            <a:outerShdw blurRad="300038" dist="76200" dir="5400000" algn="bl" rotWithShape="0">
              <a:srgbClr val="000000">
                <a:alpha val="48630"/>
              </a:srgbClr>
            </a:outerShdw>
          </a:effectLst>
        </p:spPr>
      </p:pic>
      <p:sp>
        <p:nvSpPr>
          <p:cNvPr id="595" name="Google Shape;595;g29cca619b8e_0_1185"/>
          <p:cNvSpPr txBox="1"/>
          <p:nvPr/>
        </p:nvSpPr>
        <p:spPr>
          <a:xfrm>
            <a:off x="1853467" y="6419367"/>
            <a:ext cx="87476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buClr>
                <a:srgbClr val="000000"/>
              </a:buClr>
              <a:buSzPts val="1000"/>
            </a:pPr>
            <a:r>
              <a:rPr lang="en-US" sz="1333" b="0">
                <a:solidFill>
                  <a:srgbClr val="000000"/>
                </a:solidFill>
                <a:latin typeface="Helvetica Neue"/>
                <a:ea typeface="Helvetica Neue"/>
                <a:cs typeface="Helvetica Neue"/>
                <a:sym typeface="Helvetica Neue"/>
              </a:rPr>
              <a:t>“Compute trends across three eras of machine learning”, J. Sevilla,  </a:t>
            </a:r>
            <a:r>
              <a:rPr lang="en-US" sz="1333" b="0" u="sng">
                <a:solidFill>
                  <a:schemeClr val="hlink"/>
                </a:solidFill>
                <a:latin typeface="Helvetica Neue"/>
                <a:ea typeface="Helvetica Neue"/>
                <a:cs typeface="Helvetica Neue"/>
                <a:sym typeface="Helvetica Neue"/>
                <a:hlinkClick r:id="rId4"/>
              </a:rPr>
              <a:t>https://ar5iv.labs.arxiv.org/html/2202.05924</a:t>
            </a:r>
            <a:r>
              <a:rPr lang="en-US" sz="1333" b="0">
                <a:solidFill>
                  <a:srgbClr val="000000"/>
                </a:solidFill>
                <a:latin typeface="Helvetica Neue"/>
                <a:ea typeface="Helvetica Neue"/>
                <a:cs typeface="Helvetica Neue"/>
                <a:sym typeface="Helvetica Neue"/>
              </a:rPr>
              <a:t> </a:t>
            </a:r>
            <a:endParaRPr sz="1333" b="0">
              <a:solidFill>
                <a:srgbClr val="000000"/>
              </a:solidFill>
              <a:latin typeface="Helvetica Neue"/>
              <a:ea typeface="Helvetica Neue"/>
              <a:cs typeface="Helvetica Neue"/>
              <a:sym typeface="Helvetica Neue"/>
            </a:endParaRPr>
          </a:p>
        </p:txBody>
      </p:sp>
      <p:cxnSp>
        <p:nvCxnSpPr>
          <p:cNvPr id="596" name="Google Shape;596;g29cca619b8e_0_1185"/>
          <p:cNvCxnSpPr/>
          <p:nvPr/>
        </p:nvCxnSpPr>
        <p:spPr>
          <a:xfrm flipH="1">
            <a:off x="2779667" y="2587400"/>
            <a:ext cx="7632800" cy="2882400"/>
          </a:xfrm>
          <a:prstGeom prst="straightConnector1">
            <a:avLst/>
          </a:prstGeom>
          <a:noFill/>
          <a:ln w="38100" cap="flat" cmpd="sng">
            <a:solidFill>
              <a:srgbClr val="000000"/>
            </a:solidFill>
            <a:prstDash val="solid"/>
            <a:round/>
            <a:headEnd type="none" w="sm" len="sm"/>
            <a:tailEnd type="none" w="sm" len="sm"/>
          </a:ln>
        </p:spPr>
      </p:cxnSp>
      <p:cxnSp>
        <p:nvCxnSpPr>
          <p:cNvPr id="597" name="Google Shape;597;g29cca619b8e_0_1185"/>
          <p:cNvCxnSpPr/>
          <p:nvPr/>
        </p:nvCxnSpPr>
        <p:spPr>
          <a:xfrm rot="10800000" flipH="1">
            <a:off x="2769000" y="4451667"/>
            <a:ext cx="7640800" cy="1030800"/>
          </a:xfrm>
          <a:prstGeom prst="straightConnector1">
            <a:avLst/>
          </a:prstGeom>
          <a:noFill/>
          <a:ln w="28575" cap="flat" cmpd="sng">
            <a:solidFill>
              <a:srgbClr val="0070C0"/>
            </a:solidFill>
            <a:prstDash val="solid"/>
            <a:miter lim="800000"/>
            <a:headEnd type="none" w="sm" len="sm"/>
            <a:tailEnd type="none" w="sm" len="sm"/>
          </a:ln>
        </p:spPr>
      </p:cxnSp>
      <p:sp>
        <p:nvSpPr>
          <p:cNvPr id="598" name="Google Shape;598;g29cca619b8e_0_1185"/>
          <p:cNvSpPr/>
          <p:nvPr/>
        </p:nvSpPr>
        <p:spPr>
          <a:xfrm>
            <a:off x="2821634" y="5021300"/>
            <a:ext cx="7576537" cy="447803"/>
          </a:xfrm>
          <a:custGeom>
            <a:avLst/>
            <a:gdLst/>
            <a:ahLst/>
            <a:cxnLst/>
            <a:rect l="l" t="t" r="r" b="b"/>
            <a:pathLst>
              <a:path w="7332133" h="347134" extrusionOk="0">
                <a:moveTo>
                  <a:pt x="0" y="347134"/>
                </a:moveTo>
                <a:lnTo>
                  <a:pt x="1447800" y="211667"/>
                </a:lnTo>
                <a:lnTo>
                  <a:pt x="3412066" y="127000"/>
                </a:lnTo>
                <a:lnTo>
                  <a:pt x="5342466" y="50800"/>
                </a:lnTo>
                <a:lnTo>
                  <a:pt x="7332133" y="0"/>
                </a:lnTo>
              </a:path>
            </a:pathLst>
          </a:custGeom>
          <a:noFill/>
          <a:ln w="28575" cap="flat" cmpd="sng">
            <a:solidFill>
              <a:srgbClr val="0B5394"/>
            </a:solidFill>
            <a:prstDash val="dash"/>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buClr>
                <a:srgbClr val="000000"/>
              </a:buClr>
              <a:buSzPts val="1400"/>
            </a:pPr>
            <a:endParaRPr sz="1867" b="0">
              <a:solidFill>
                <a:schemeClr val="lt1"/>
              </a:solidFill>
              <a:latin typeface="Century Gothic"/>
              <a:ea typeface="Century Gothic"/>
              <a:cs typeface="Century Gothic"/>
              <a:sym typeface="Century Gothic"/>
            </a:endParaRPr>
          </a:p>
        </p:txBody>
      </p:sp>
      <p:sp>
        <p:nvSpPr>
          <p:cNvPr id="599" name="Google Shape;599;g29cca619b8e_0_1185"/>
          <p:cNvSpPr txBox="1"/>
          <p:nvPr/>
        </p:nvSpPr>
        <p:spPr>
          <a:xfrm rot="-434127">
            <a:off x="5007939" y="4615408"/>
            <a:ext cx="3680911" cy="329833"/>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000000"/>
              </a:buClr>
              <a:buSzPts val="1200"/>
            </a:pPr>
            <a:r>
              <a:rPr lang="en-US" sz="1600" b="0">
                <a:solidFill>
                  <a:srgbClr val="0070C0"/>
                </a:solidFill>
                <a:latin typeface="Poppins SemiBold"/>
                <a:ea typeface="Poppins SemiBold"/>
                <a:cs typeface="Poppins SemiBold"/>
                <a:sym typeface="Poppins SemiBold"/>
              </a:rPr>
              <a:t>Moore’s Law (2x every 18 months)</a:t>
            </a:r>
            <a:endParaRPr sz="1600" b="0">
              <a:solidFill>
                <a:srgbClr val="000000"/>
              </a:solidFill>
              <a:latin typeface="Poppins SemiBold"/>
              <a:ea typeface="Poppins SemiBold"/>
              <a:cs typeface="Poppins SemiBold"/>
              <a:sym typeface="Poppins SemiBold"/>
            </a:endParaRPr>
          </a:p>
        </p:txBody>
      </p:sp>
      <p:sp>
        <p:nvSpPr>
          <p:cNvPr id="600" name="Google Shape;600;g29cca619b8e_0_1185"/>
          <p:cNvSpPr txBox="1"/>
          <p:nvPr/>
        </p:nvSpPr>
        <p:spPr>
          <a:xfrm>
            <a:off x="10390688" y="4823663"/>
            <a:ext cx="737600" cy="400400"/>
          </a:xfrm>
          <a:prstGeom prst="rect">
            <a:avLst/>
          </a:prstGeom>
          <a:solidFill>
            <a:schemeClr val="lt1"/>
          </a:solidFill>
          <a:ln>
            <a:noFill/>
          </a:ln>
        </p:spPr>
        <p:txBody>
          <a:bodyPr spcFirstLastPara="1" wrap="square" lIns="91433" tIns="45700" rIns="91433" bIns="45700" anchor="t" anchorCtr="0">
            <a:noAutofit/>
          </a:bodyPr>
          <a:lstStyle/>
          <a:p>
            <a:pPr>
              <a:spcBef>
                <a:spcPts val="0"/>
              </a:spcBef>
              <a:spcAft>
                <a:spcPts val="0"/>
              </a:spcAft>
              <a:buClr>
                <a:srgbClr val="000000"/>
              </a:buClr>
              <a:buSzPts val="1500"/>
            </a:pPr>
            <a:r>
              <a:rPr lang="en-US" sz="2000">
                <a:solidFill>
                  <a:srgbClr val="0070C0"/>
                </a:solidFill>
                <a:latin typeface="Poppins"/>
                <a:ea typeface="Poppins"/>
                <a:cs typeface="Poppins"/>
                <a:sym typeface="Poppins"/>
              </a:rPr>
              <a:t>CPU</a:t>
            </a:r>
            <a:endParaRPr sz="1467">
              <a:solidFill>
                <a:srgbClr val="000000"/>
              </a:solidFill>
              <a:latin typeface="Poppins"/>
              <a:ea typeface="Poppins"/>
              <a:cs typeface="Poppins"/>
              <a:sym typeface="Poppins"/>
            </a:endParaRPr>
          </a:p>
        </p:txBody>
      </p:sp>
      <p:cxnSp>
        <p:nvCxnSpPr>
          <p:cNvPr id="601" name="Google Shape;601;g29cca619b8e_0_1185"/>
          <p:cNvCxnSpPr/>
          <p:nvPr/>
        </p:nvCxnSpPr>
        <p:spPr>
          <a:xfrm flipH="1">
            <a:off x="10289233" y="2628433"/>
            <a:ext cx="6000" cy="2395600"/>
          </a:xfrm>
          <a:prstGeom prst="straightConnector1">
            <a:avLst/>
          </a:prstGeom>
          <a:noFill/>
          <a:ln w="28575" cap="flat" cmpd="sng">
            <a:solidFill>
              <a:srgbClr val="999999"/>
            </a:solidFill>
            <a:prstDash val="solid"/>
            <a:round/>
            <a:headEnd type="triangle" w="med" len="med"/>
            <a:tailEnd type="triangle" w="med" len="med"/>
          </a:ln>
        </p:spPr>
      </p:cxnSp>
      <p:sp>
        <p:nvSpPr>
          <p:cNvPr id="602" name="Google Shape;602;g29cca619b8e_0_1185"/>
          <p:cNvSpPr txBox="1"/>
          <p:nvPr/>
        </p:nvSpPr>
        <p:spPr>
          <a:xfrm rot="-1225258">
            <a:off x="6413040" y="3182994"/>
            <a:ext cx="2660821" cy="360721"/>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000000"/>
              </a:buClr>
              <a:buSzPts val="1200"/>
            </a:pPr>
            <a:r>
              <a:rPr lang="en-US" sz="1867">
                <a:solidFill>
                  <a:srgbClr val="000000"/>
                </a:solidFill>
                <a:latin typeface="Poppins"/>
                <a:ea typeface="Poppins"/>
                <a:cs typeface="Poppins"/>
                <a:sym typeface="Poppins"/>
              </a:rPr>
              <a:t>10x every 18 months</a:t>
            </a:r>
            <a:endParaRPr sz="1600" b="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102555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fade">
                                      <p:cBhvr>
                                        <p:cTn id="7" dur="1000"/>
                                        <p:tgtEl>
                                          <p:spTgt spid="597"/>
                                        </p:tgtEl>
                                      </p:cBhvr>
                                    </p:animEffect>
                                  </p:childTnLst>
                                </p:cTn>
                              </p:par>
                              <p:par>
                                <p:cTn id="8" presetID="10" presetClass="entr" presetSubtype="0" fill="hold" nodeType="withEffect">
                                  <p:stCondLst>
                                    <p:cond delay="0"/>
                                  </p:stCondLst>
                                  <p:childTnLst>
                                    <p:set>
                                      <p:cBhvr>
                                        <p:cTn id="9" dur="1" fill="hold">
                                          <p:stCondLst>
                                            <p:cond delay="0"/>
                                          </p:stCondLst>
                                        </p:cTn>
                                        <p:tgtEl>
                                          <p:spTgt spid="599"/>
                                        </p:tgtEl>
                                        <p:attrNameLst>
                                          <p:attrName>style.visibility</p:attrName>
                                        </p:attrNameLst>
                                      </p:cBhvr>
                                      <p:to>
                                        <p:strVal val="visible"/>
                                      </p:to>
                                    </p:set>
                                    <p:animEffect transition="in" filter="fade">
                                      <p:cBhvr>
                                        <p:cTn id="10" dur="1000"/>
                                        <p:tgtEl>
                                          <p:spTgt spid="5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8"/>
                                        </p:tgtEl>
                                        <p:attrNameLst>
                                          <p:attrName>style.visibility</p:attrName>
                                        </p:attrNameLst>
                                      </p:cBhvr>
                                      <p:to>
                                        <p:strVal val="visible"/>
                                      </p:to>
                                    </p:set>
                                    <p:animEffect transition="in" filter="fade">
                                      <p:cBhvr>
                                        <p:cTn id="15" dur="1000"/>
                                        <p:tgtEl>
                                          <p:spTgt spid="598"/>
                                        </p:tgtEl>
                                      </p:cBhvr>
                                    </p:animEffect>
                                  </p:childTnLst>
                                </p:cTn>
                              </p:par>
                              <p:par>
                                <p:cTn id="16" presetID="10" presetClass="entr" presetSubtype="0" fill="hold" nodeType="withEffect">
                                  <p:stCondLst>
                                    <p:cond delay="0"/>
                                  </p:stCondLst>
                                  <p:childTnLst>
                                    <p:set>
                                      <p:cBhvr>
                                        <p:cTn id="17" dur="1" fill="hold">
                                          <p:stCondLst>
                                            <p:cond delay="0"/>
                                          </p:stCondLst>
                                        </p:cTn>
                                        <p:tgtEl>
                                          <p:spTgt spid="600"/>
                                        </p:tgtEl>
                                        <p:attrNameLst>
                                          <p:attrName>style.visibility</p:attrName>
                                        </p:attrNameLst>
                                      </p:cBhvr>
                                      <p:to>
                                        <p:strVal val="visible"/>
                                      </p:to>
                                    </p:set>
                                    <p:animEffect transition="in" filter="fade">
                                      <p:cBhvr>
                                        <p:cTn id="18" dur="1000"/>
                                        <p:tgtEl>
                                          <p:spTgt spid="6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1"/>
                                        </p:tgtEl>
                                        <p:attrNameLst>
                                          <p:attrName>style.visibility</p:attrName>
                                        </p:attrNameLst>
                                      </p:cBhvr>
                                      <p:to>
                                        <p:strVal val="visible"/>
                                      </p:to>
                                    </p:set>
                                    <p:animEffect transition="in" filter="fade">
                                      <p:cBhvr>
                                        <p:cTn id="23" dur="10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29cca619b8e_0_1207"/>
          <p:cNvSpPr txBox="1">
            <a:spLocks noGrp="1"/>
          </p:cNvSpPr>
          <p:nvPr>
            <p:ph type="title"/>
          </p:nvPr>
        </p:nvSpPr>
        <p:spPr>
          <a:xfrm>
            <a:off x="1" y="-76200"/>
            <a:ext cx="12268200" cy="763600"/>
          </a:xfrm>
          <a:prstGeom prst="rect">
            <a:avLst/>
          </a:prstGeom>
          <a:noFill/>
          <a:ln>
            <a:noFill/>
          </a:ln>
        </p:spPr>
        <p:txBody>
          <a:bodyPr spcFirstLastPara="1" vert="horz" wrap="square" lIns="91433" tIns="91433" rIns="91433" bIns="91433" numCol="1" anchor="t" anchorCtr="0" compatLnSpc="1">
            <a:prstTxWarp prst="textNoShape">
              <a:avLst/>
            </a:prstTxWarp>
            <a:noAutofit/>
          </a:bodyPr>
          <a:lstStyle/>
          <a:p>
            <a:pPr algn="ctr">
              <a:buSzPts val="1000"/>
            </a:pPr>
            <a:r>
              <a:rPr lang="en-US" sz="4267" dirty="0"/>
              <a:t>Specialized hardware not enough</a:t>
            </a:r>
            <a:endParaRPr sz="4267" dirty="0"/>
          </a:p>
        </p:txBody>
      </p:sp>
      <p:pic>
        <p:nvPicPr>
          <p:cNvPr id="618" name="Google Shape;618;g29cca619b8e_0_1207"/>
          <p:cNvPicPr preferRelativeResize="0"/>
          <p:nvPr/>
        </p:nvPicPr>
        <p:blipFill rotWithShape="1">
          <a:blip r:embed="rId3">
            <a:alphaModFix/>
          </a:blip>
          <a:srcRect/>
          <a:stretch/>
        </p:blipFill>
        <p:spPr>
          <a:xfrm>
            <a:off x="1716000" y="929601"/>
            <a:ext cx="9112267" cy="5388167"/>
          </a:xfrm>
          <a:prstGeom prst="rect">
            <a:avLst/>
          </a:prstGeom>
          <a:noFill/>
          <a:ln>
            <a:noFill/>
          </a:ln>
          <a:effectLst>
            <a:outerShdw blurRad="300038" dist="76200" dir="5400000" algn="bl" rotWithShape="0">
              <a:srgbClr val="000000">
                <a:alpha val="48630"/>
              </a:srgbClr>
            </a:outerShdw>
          </a:effectLst>
        </p:spPr>
      </p:pic>
      <p:sp>
        <p:nvSpPr>
          <p:cNvPr id="619" name="Google Shape;619;g29cca619b8e_0_1207"/>
          <p:cNvSpPr txBox="1"/>
          <p:nvPr/>
        </p:nvSpPr>
        <p:spPr>
          <a:xfrm>
            <a:off x="1853467" y="6419367"/>
            <a:ext cx="87476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buClr>
                <a:srgbClr val="000000"/>
              </a:buClr>
              <a:buSzPts val="1000"/>
            </a:pPr>
            <a:r>
              <a:rPr lang="en-US" sz="1333" b="0">
                <a:solidFill>
                  <a:srgbClr val="000000"/>
                </a:solidFill>
                <a:latin typeface="Helvetica Neue"/>
                <a:ea typeface="Helvetica Neue"/>
                <a:cs typeface="Helvetica Neue"/>
                <a:sym typeface="Helvetica Neue"/>
              </a:rPr>
              <a:t>“Compute trends across three eras of machine learning”, J. Sevilla,  </a:t>
            </a:r>
            <a:r>
              <a:rPr lang="en-US" sz="1333" b="0" u="sng">
                <a:solidFill>
                  <a:schemeClr val="hlink"/>
                </a:solidFill>
                <a:latin typeface="Helvetica Neue"/>
                <a:ea typeface="Helvetica Neue"/>
                <a:cs typeface="Helvetica Neue"/>
                <a:sym typeface="Helvetica Neue"/>
                <a:hlinkClick r:id="rId4"/>
              </a:rPr>
              <a:t>https://ar5iv.labs.arxiv.org/html/2202.05924</a:t>
            </a:r>
            <a:r>
              <a:rPr lang="en-US" sz="1333" b="0">
                <a:solidFill>
                  <a:srgbClr val="000000"/>
                </a:solidFill>
                <a:latin typeface="Helvetica Neue"/>
                <a:ea typeface="Helvetica Neue"/>
                <a:cs typeface="Helvetica Neue"/>
                <a:sym typeface="Helvetica Neue"/>
              </a:rPr>
              <a:t> </a:t>
            </a:r>
            <a:endParaRPr sz="1333" b="0">
              <a:solidFill>
                <a:srgbClr val="000000"/>
              </a:solidFill>
              <a:latin typeface="Helvetica Neue"/>
              <a:ea typeface="Helvetica Neue"/>
              <a:cs typeface="Helvetica Neue"/>
              <a:sym typeface="Helvetica Neue"/>
            </a:endParaRPr>
          </a:p>
        </p:txBody>
      </p:sp>
      <p:cxnSp>
        <p:nvCxnSpPr>
          <p:cNvPr id="620" name="Google Shape;620;g29cca619b8e_0_1207"/>
          <p:cNvCxnSpPr/>
          <p:nvPr/>
        </p:nvCxnSpPr>
        <p:spPr>
          <a:xfrm flipH="1">
            <a:off x="2779667" y="2587400"/>
            <a:ext cx="7632800" cy="2882400"/>
          </a:xfrm>
          <a:prstGeom prst="straightConnector1">
            <a:avLst/>
          </a:prstGeom>
          <a:noFill/>
          <a:ln w="38100" cap="flat" cmpd="sng">
            <a:solidFill>
              <a:srgbClr val="000000"/>
            </a:solidFill>
            <a:prstDash val="solid"/>
            <a:round/>
            <a:headEnd type="none" w="sm" len="sm"/>
            <a:tailEnd type="none" w="sm" len="sm"/>
          </a:ln>
        </p:spPr>
      </p:cxnSp>
      <p:sp>
        <p:nvSpPr>
          <p:cNvPr id="621" name="Google Shape;621;g29cca619b8e_0_1207"/>
          <p:cNvSpPr txBox="1"/>
          <p:nvPr/>
        </p:nvSpPr>
        <p:spPr>
          <a:xfrm rot="-1225258">
            <a:off x="6413040" y="3182994"/>
            <a:ext cx="2660821" cy="360721"/>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000000"/>
              </a:buClr>
              <a:buSzPts val="1200"/>
            </a:pPr>
            <a:r>
              <a:rPr lang="en-US" sz="1867">
                <a:solidFill>
                  <a:srgbClr val="000000"/>
                </a:solidFill>
                <a:latin typeface="Poppins"/>
                <a:ea typeface="Poppins"/>
                <a:cs typeface="Poppins"/>
                <a:sym typeface="Poppins"/>
              </a:rPr>
              <a:t>10x every 18 months</a:t>
            </a:r>
            <a:endParaRPr sz="1600" b="0">
              <a:solidFill>
                <a:srgbClr val="000000"/>
              </a:solidFill>
              <a:latin typeface="Poppins"/>
              <a:ea typeface="Poppins"/>
              <a:cs typeface="Poppins"/>
              <a:sym typeface="Poppins"/>
            </a:endParaRPr>
          </a:p>
        </p:txBody>
      </p:sp>
      <p:cxnSp>
        <p:nvCxnSpPr>
          <p:cNvPr id="622" name="Google Shape;622;g29cca619b8e_0_1207"/>
          <p:cNvCxnSpPr/>
          <p:nvPr/>
        </p:nvCxnSpPr>
        <p:spPr>
          <a:xfrm rot="10800000" flipH="1">
            <a:off x="2769000" y="4537751"/>
            <a:ext cx="7603200" cy="943600"/>
          </a:xfrm>
          <a:prstGeom prst="straightConnector1">
            <a:avLst/>
          </a:prstGeom>
          <a:noFill/>
          <a:ln w="28575" cap="flat" cmpd="sng">
            <a:solidFill>
              <a:srgbClr val="0070C0"/>
            </a:solidFill>
            <a:prstDash val="solid"/>
            <a:miter lim="800000"/>
            <a:headEnd type="none" w="sm" len="sm"/>
            <a:tailEnd type="none" w="sm" len="sm"/>
          </a:ln>
        </p:spPr>
      </p:cxnSp>
      <p:sp>
        <p:nvSpPr>
          <p:cNvPr id="623" name="Google Shape;623;g29cca619b8e_0_1207"/>
          <p:cNvSpPr/>
          <p:nvPr/>
        </p:nvSpPr>
        <p:spPr>
          <a:xfrm>
            <a:off x="2821634" y="5021300"/>
            <a:ext cx="7576537" cy="447803"/>
          </a:xfrm>
          <a:custGeom>
            <a:avLst/>
            <a:gdLst/>
            <a:ahLst/>
            <a:cxnLst/>
            <a:rect l="l" t="t" r="r" b="b"/>
            <a:pathLst>
              <a:path w="7332133" h="347134" extrusionOk="0">
                <a:moveTo>
                  <a:pt x="0" y="347134"/>
                </a:moveTo>
                <a:lnTo>
                  <a:pt x="1447800" y="211667"/>
                </a:lnTo>
                <a:lnTo>
                  <a:pt x="3412066" y="127000"/>
                </a:lnTo>
                <a:lnTo>
                  <a:pt x="5342466" y="50800"/>
                </a:lnTo>
                <a:lnTo>
                  <a:pt x="7332133" y="0"/>
                </a:lnTo>
              </a:path>
            </a:pathLst>
          </a:custGeom>
          <a:noFill/>
          <a:ln w="28575" cap="flat" cmpd="sng">
            <a:solidFill>
              <a:srgbClr val="0B5394"/>
            </a:solidFill>
            <a:prstDash val="dash"/>
            <a:miter lim="800000"/>
            <a:headEnd type="none" w="sm" len="sm"/>
            <a:tailEnd type="none" w="sm" len="sm"/>
          </a:ln>
        </p:spPr>
        <p:txBody>
          <a:bodyPr spcFirstLastPara="1" wrap="square" lIns="91433" tIns="45700" rIns="91433" bIns="45700" anchor="ctr" anchorCtr="0">
            <a:noAutofit/>
          </a:bodyPr>
          <a:lstStyle/>
          <a:p>
            <a:pPr algn="ctr">
              <a:spcBef>
                <a:spcPts val="0"/>
              </a:spcBef>
              <a:spcAft>
                <a:spcPts val="0"/>
              </a:spcAft>
              <a:buClr>
                <a:srgbClr val="000000"/>
              </a:buClr>
              <a:buSzPts val="1400"/>
            </a:pPr>
            <a:endParaRPr sz="1867" b="0">
              <a:solidFill>
                <a:schemeClr val="lt1"/>
              </a:solidFill>
              <a:latin typeface="Century Gothic"/>
              <a:ea typeface="Century Gothic"/>
              <a:cs typeface="Century Gothic"/>
              <a:sym typeface="Century Gothic"/>
            </a:endParaRPr>
          </a:p>
        </p:txBody>
      </p:sp>
      <p:sp>
        <p:nvSpPr>
          <p:cNvPr id="624" name="Google Shape;624;g29cca619b8e_0_1207"/>
          <p:cNvSpPr txBox="1"/>
          <p:nvPr/>
        </p:nvSpPr>
        <p:spPr>
          <a:xfrm rot="-434127">
            <a:off x="5007939" y="4660066"/>
            <a:ext cx="3680911" cy="329833"/>
          </a:xfrm>
          <a:prstGeom prst="rect">
            <a:avLst/>
          </a:prstGeom>
          <a:noFill/>
          <a:ln>
            <a:noFill/>
          </a:ln>
        </p:spPr>
        <p:txBody>
          <a:bodyPr spcFirstLastPara="1" wrap="square" lIns="91433" tIns="45700" rIns="91433" bIns="45700" anchor="t" anchorCtr="0">
            <a:noAutofit/>
          </a:bodyPr>
          <a:lstStyle/>
          <a:p>
            <a:pPr>
              <a:spcBef>
                <a:spcPts val="0"/>
              </a:spcBef>
              <a:spcAft>
                <a:spcPts val="0"/>
              </a:spcAft>
              <a:buClr>
                <a:srgbClr val="000000"/>
              </a:buClr>
              <a:buSzPts val="1200"/>
            </a:pPr>
            <a:r>
              <a:rPr lang="en-US" sz="1600" b="0">
                <a:solidFill>
                  <a:srgbClr val="0070C0"/>
                </a:solidFill>
                <a:latin typeface="Poppins SemiBold"/>
                <a:ea typeface="Poppins SemiBold"/>
                <a:cs typeface="Poppins SemiBold"/>
                <a:sym typeface="Poppins SemiBold"/>
              </a:rPr>
              <a:t>Moore’s Law (2x every 18 months)</a:t>
            </a:r>
            <a:endParaRPr sz="1600" b="0">
              <a:solidFill>
                <a:srgbClr val="000000"/>
              </a:solidFill>
              <a:latin typeface="Poppins SemiBold"/>
              <a:ea typeface="Poppins SemiBold"/>
              <a:cs typeface="Poppins SemiBold"/>
              <a:sym typeface="Poppins SemiBold"/>
            </a:endParaRPr>
          </a:p>
        </p:txBody>
      </p:sp>
      <p:sp>
        <p:nvSpPr>
          <p:cNvPr id="625" name="Google Shape;625;g29cca619b8e_0_1207"/>
          <p:cNvSpPr txBox="1"/>
          <p:nvPr/>
        </p:nvSpPr>
        <p:spPr>
          <a:xfrm>
            <a:off x="10390688" y="4823663"/>
            <a:ext cx="737600" cy="400400"/>
          </a:xfrm>
          <a:prstGeom prst="rect">
            <a:avLst/>
          </a:prstGeom>
          <a:solidFill>
            <a:schemeClr val="lt1"/>
          </a:solidFill>
          <a:ln>
            <a:noFill/>
          </a:ln>
        </p:spPr>
        <p:txBody>
          <a:bodyPr spcFirstLastPara="1" wrap="square" lIns="91433" tIns="45700" rIns="91433" bIns="45700" anchor="t" anchorCtr="0">
            <a:noAutofit/>
          </a:bodyPr>
          <a:lstStyle/>
          <a:p>
            <a:pPr>
              <a:spcBef>
                <a:spcPts val="0"/>
              </a:spcBef>
              <a:spcAft>
                <a:spcPts val="0"/>
              </a:spcAft>
              <a:buClr>
                <a:srgbClr val="000000"/>
              </a:buClr>
              <a:buSzPts val="1500"/>
            </a:pPr>
            <a:r>
              <a:rPr lang="en-US" sz="2000">
                <a:solidFill>
                  <a:srgbClr val="0070C0"/>
                </a:solidFill>
                <a:latin typeface="Poppins"/>
                <a:ea typeface="Poppins"/>
                <a:cs typeface="Poppins"/>
                <a:sym typeface="Poppins"/>
              </a:rPr>
              <a:t>CPU</a:t>
            </a:r>
            <a:endParaRPr sz="1467">
              <a:solidFill>
                <a:srgbClr val="000000"/>
              </a:solidFill>
              <a:latin typeface="Poppins"/>
              <a:ea typeface="Poppins"/>
              <a:cs typeface="Poppins"/>
              <a:sym typeface="Poppins"/>
            </a:endParaRPr>
          </a:p>
        </p:txBody>
      </p:sp>
      <p:cxnSp>
        <p:nvCxnSpPr>
          <p:cNvPr id="626" name="Google Shape;626;g29cca619b8e_0_1207"/>
          <p:cNvCxnSpPr/>
          <p:nvPr/>
        </p:nvCxnSpPr>
        <p:spPr>
          <a:xfrm rot="10800000" flipH="1">
            <a:off x="2769000" y="3724951"/>
            <a:ext cx="7603200" cy="943600"/>
          </a:xfrm>
          <a:prstGeom prst="straightConnector1">
            <a:avLst/>
          </a:prstGeom>
          <a:noFill/>
          <a:ln w="28575" cap="flat" cmpd="sng">
            <a:solidFill>
              <a:srgbClr val="FF0000"/>
            </a:solidFill>
            <a:prstDash val="solid"/>
            <a:miter lim="800000"/>
            <a:headEnd type="none" w="sm" len="sm"/>
            <a:tailEnd type="none" w="sm" len="sm"/>
          </a:ln>
        </p:spPr>
      </p:cxnSp>
      <p:sp>
        <p:nvSpPr>
          <p:cNvPr id="627" name="Google Shape;627;g29cca619b8e_0_1207"/>
          <p:cNvSpPr txBox="1"/>
          <p:nvPr/>
        </p:nvSpPr>
        <p:spPr>
          <a:xfrm>
            <a:off x="10421871" y="3596133"/>
            <a:ext cx="919600" cy="400400"/>
          </a:xfrm>
          <a:prstGeom prst="rect">
            <a:avLst/>
          </a:prstGeom>
          <a:solidFill>
            <a:schemeClr val="lt1"/>
          </a:solidFill>
          <a:ln>
            <a:noFill/>
          </a:ln>
        </p:spPr>
        <p:txBody>
          <a:bodyPr spcFirstLastPara="1" wrap="square" lIns="91433" tIns="45700" rIns="91433" bIns="45700" anchor="t" anchorCtr="0">
            <a:noAutofit/>
          </a:bodyPr>
          <a:lstStyle/>
          <a:p>
            <a:pPr>
              <a:spcBef>
                <a:spcPts val="0"/>
              </a:spcBef>
              <a:spcAft>
                <a:spcPts val="0"/>
              </a:spcAft>
              <a:buClr>
                <a:srgbClr val="000000"/>
              </a:buClr>
              <a:buSzPts val="1500"/>
            </a:pPr>
            <a:r>
              <a:rPr lang="en-US" sz="2000">
                <a:solidFill>
                  <a:srgbClr val="FF0000"/>
                </a:solidFill>
                <a:latin typeface="Poppins"/>
                <a:ea typeface="Poppins"/>
                <a:cs typeface="Poppins"/>
                <a:sym typeface="Poppins"/>
              </a:rPr>
              <a:t>GPU*</a:t>
            </a:r>
            <a:endParaRPr sz="1467">
              <a:solidFill>
                <a:srgbClr val="FF0000"/>
              </a:solidFill>
              <a:latin typeface="Poppins"/>
              <a:ea typeface="Poppins"/>
              <a:cs typeface="Poppins"/>
              <a:sym typeface="Poppins"/>
            </a:endParaRPr>
          </a:p>
        </p:txBody>
      </p:sp>
      <p:cxnSp>
        <p:nvCxnSpPr>
          <p:cNvPr id="628" name="Google Shape;628;g29cca619b8e_0_1207"/>
          <p:cNvCxnSpPr/>
          <p:nvPr/>
        </p:nvCxnSpPr>
        <p:spPr>
          <a:xfrm rot="10800000" flipH="1">
            <a:off x="7601733" y="3629133"/>
            <a:ext cx="2766000" cy="378000"/>
          </a:xfrm>
          <a:prstGeom prst="straightConnector1">
            <a:avLst/>
          </a:prstGeom>
          <a:noFill/>
          <a:ln w="28575" cap="flat" cmpd="sng">
            <a:solidFill>
              <a:srgbClr val="00B050"/>
            </a:solidFill>
            <a:prstDash val="solid"/>
            <a:miter lim="800000"/>
            <a:headEnd type="none" w="sm" len="sm"/>
            <a:tailEnd type="none" w="sm" len="sm"/>
          </a:ln>
        </p:spPr>
      </p:cxnSp>
      <p:sp>
        <p:nvSpPr>
          <p:cNvPr id="629" name="Google Shape;629;g29cca619b8e_0_1207"/>
          <p:cNvSpPr txBox="1"/>
          <p:nvPr/>
        </p:nvSpPr>
        <p:spPr>
          <a:xfrm>
            <a:off x="10421871" y="3291333"/>
            <a:ext cx="919600" cy="400400"/>
          </a:xfrm>
          <a:prstGeom prst="rect">
            <a:avLst/>
          </a:prstGeom>
          <a:solidFill>
            <a:schemeClr val="lt1"/>
          </a:solidFill>
          <a:ln>
            <a:noFill/>
          </a:ln>
        </p:spPr>
        <p:txBody>
          <a:bodyPr spcFirstLastPara="1" wrap="square" lIns="91433" tIns="45700" rIns="91433" bIns="45700" anchor="t" anchorCtr="0">
            <a:noAutofit/>
          </a:bodyPr>
          <a:lstStyle/>
          <a:p>
            <a:pPr>
              <a:spcBef>
                <a:spcPts val="0"/>
              </a:spcBef>
              <a:spcAft>
                <a:spcPts val="0"/>
              </a:spcAft>
              <a:buClr>
                <a:srgbClr val="000000"/>
              </a:buClr>
              <a:buSzPts val="1500"/>
            </a:pPr>
            <a:r>
              <a:rPr lang="en-US" sz="2000">
                <a:solidFill>
                  <a:srgbClr val="00B050"/>
                </a:solidFill>
                <a:latin typeface="Poppins"/>
                <a:ea typeface="Poppins"/>
                <a:cs typeface="Poppins"/>
                <a:sym typeface="Poppins"/>
              </a:rPr>
              <a:t>TPU*</a:t>
            </a:r>
            <a:endParaRPr sz="1467">
              <a:solidFill>
                <a:srgbClr val="00B050"/>
              </a:solidFill>
              <a:latin typeface="Poppins"/>
              <a:ea typeface="Poppins"/>
              <a:cs typeface="Poppins"/>
              <a:sym typeface="Poppins"/>
            </a:endParaRPr>
          </a:p>
        </p:txBody>
      </p:sp>
      <p:cxnSp>
        <p:nvCxnSpPr>
          <p:cNvPr id="630" name="Google Shape;630;g29cca619b8e_0_1207"/>
          <p:cNvCxnSpPr/>
          <p:nvPr/>
        </p:nvCxnSpPr>
        <p:spPr>
          <a:xfrm flipH="1">
            <a:off x="10317600" y="2635433"/>
            <a:ext cx="10000" cy="971600"/>
          </a:xfrm>
          <a:prstGeom prst="straightConnector1">
            <a:avLst/>
          </a:prstGeom>
          <a:noFill/>
          <a:ln w="28575" cap="flat" cmpd="sng">
            <a:solidFill>
              <a:srgbClr val="999999"/>
            </a:solidFill>
            <a:prstDash val="solid"/>
            <a:round/>
            <a:headEnd type="triangle" w="med" len="med"/>
            <a:tailEnd type="triangle" w="med" len="med"/>
          </a:ln>
        </p:spPr>
      </p:cxnSp>
    </p:spTree>
    <p:extLst>
      <p:ext uri="{BB962C8B-B14F-4D97-AF65-F5344CB8AC3E}">
        <p14:creationId xmlns:p14="http://schemas.microsoft.com/office/powerpoint/2010/main" val="171055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par>
                                <p:cTn id="8" presetID="10" presetClass="entr" presetSubtype="0" fill="hold" nodeType="withEffect">
                                  <p:stCondLst>
                                    <p:cond delay="0"/>
                                  </p:stCondLst>
                                  <p:childTnLst>
                                    <p:set>
                                      <p:cBhvr>
                                        <p:cTn id="9" dur="1" fill="hold">
                                          <p:stCondLst>
                                            <p:cond delay="0"/>
                                          </p:stCondLst>
                                        </p:cTn>
                                        <p:tgtEl>
                                          <p:spTgt spid="627"/>
                                        </p:tgtEl>
                                        <p:attrNameLst>
                                          <p:attrName>style.visibility</p:attrName>
                                        </p:attrNameLst>
                                      </p:cBhvr>
                                      <p:to>
                                        <p:strVal val="visible"/>
                                      </p:to>
                                    </p:set>
                                    <p:animEffect transition="in" filter="fade">
                                      <p:cBhvr>
                                        <p:cTn id="10" dur="1000"/>
                                        <p:tgtEl>
                                          <p:spTgt spid="6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8"/>
                                        </p:tgtEl>
                                        <p:attrNameLst>
                                          <p:attrName>style.visibility</p:attrName>
                                        </p:attrNameLst>
                                      </p:cBhvr>
                                      <p:to>
                                        <p:strVal val="visible"/>
                                      </p:to>
                                    </p:set>
                                    <p:animEffect transition="in" filter="fade">
                                      <p:cBhvr>
                                        <p:cTn id="15" dur="1000"/>
                                        <p:tgtEl>
                                          <p:spTgt spid="628"/>
                                        </p:tgtEl>
                                      </p:cBhvr>
                                    </p:animEffect>
                                  </p:childTnLst>
                                </p:cTn>
                              </p:par>
                              <p:par>
                                <p:cTn id="16" presetID="10" presetClass="entr" presetSubtype="0" fill="hold" nodeType="withEffect">
                                  <p:stCondLst>
                                    <p:cond delay="0"/>
                                  </p:stCondLst>
                                  <p:childTnLst>
                                    <p:set>
                                      <p:cBhvr>
                                        <p:cTn id="17" dur="1" fill="hold">
                                          <p:stCondLst>
                                            <p:cond delay="0"/>
                                          </p:stCondLst>
                                        </p:cTn>
                                        <p:tgtEl>
                                          <p:spTgt spid="629"/>
                                        </p:tgtEl>
                                        <p:attrNameLst>
                                          <p:attrName>style.visibility</p:attrName>
                                        </p:attrNameLst>
                                      </p:cBhvr>
                                      <p:to>
                                        <p:strVal val="visible"/>
                                      </p:to>
                                    </p:set>
                                    <p:animEffect transition="in" filter="fade">
                                      <p:cBhvr>
                                        <p:cTn id="18" dur="1000"/>
                                        <p:tgtEl>
                                          <p:spTgt spid="6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30"/>
                                        </p:tgtEl>
                                        <p:attrNameLst>
                                          <p:attrName>style.visibility</p:attrName>
                                        </p:attrNameLst>
                                      </p:cBhvr>
                                      <p:to>
                                        <p:strVal val="visible"/>
                                      </p:to>
                                    </p:set>
                                    <p:animEffect transition="in" filter="fade">
                                      <p:cBhvr>
                                        <p:cTn id="23" dur="10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834A-46DE-6010-18A7-8B84CB816059}"/>
              </a:ext>
            </a:extLst>
          </p:cNvPr>
          <p:cNvSpPr>
            <a:spLocks noGrp="1"/>
          </p:cNvSpPr>
          <p:nvPr>
            <p:ph type="title"/>
          </p:nvPr>
        </p:nvSpPr>
        <p:spPr/>
        <p:txBody>
          <a:bodyPr/>
          <a:lstStyle/>
          <a:p>
            <a:r>
              <a:rPr lang="en-US" dirty="0"/>
              <a:t>From Servers to Pods</a:t>
            </a:r>
          </a:p>
        </p:txBody>
      </p:sp>
      <p:pic>
        <p:nvPicPr>
          <p:cNvPr id="2050" name="Picture 2">
            <a:extLst>
              <a:ext uri="{FF2B5EF4-FFF2-40B4-BE49-F238E27FC236}">
                <a16:creationId xmlns:a16="http://schemas.microsoft.com/office/drawing/2014/main" id="{4391099D-64FA-ED14-B6FF-A69D1BAB3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746919"/>
            <a:ext cx="5593524" cy="25447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vidia Launches AI Factories in DGX Cloud Amid the GPU Squeeze">
            <a:extLst>
              <a:ext uri="{FF2B5EF4-FFF2-40B4-BE49-F238E27FC236}">
                <a16:creationId xmlns:a16="http://schemas.microsoft.com/office/drawing/2014/main" id="{B0B2B333-261A-B030-7156-7FFFEEFF1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235" y="3429000"/>
            <a:ext cx="5593524" cy="3148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BM BladeCenter GPU Expansion Blade and ...">
            <a:extLst>
              <a:ext uri="{FF2B5EF4-FFF2-40B4-BE49-F238E27FC236}">
                <a16:creationId xmlns:a16="http://schemas.microsoft.com/office/drawing/2014/main" id="{4B8A9972-7A2E-98EC-2881-3DF95BB3E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485" y="2456004"/>
            <a:ext cx="4038600" cy="20193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2AA2B55-19DD-BF6E-0D34-6B952A8D71E7}"/>
              </a:ext>
            </a:extLst>
          </p:cNvPr>
          <p:cNvCxnSpPr>
            <a:cxnSpLocks/>
          </p:cNvCxnSpPr>
          <p:nvPr/>
        </p:nvCxnSpPr>
        <p:spPr bwMode="auto">
          <a:xfrm flipV="1">
            <a:off x="4114800" y="1295400"/>
            <a:ext cx="2057400" cy="1272381"/>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6A59B4E7-DD1B-E893-FC2E-0A49C65531AB}"/>
              </a:ext>
            </a:extLst>
          </p:cNvPr>
          <p:cNvCxnSpPr>
            <a:cxnSpLocks/>
          </p:cNvCxnSpPr>
          <p:nvPr/>
        </p:nvCxnSpPr>
        <p:spPr bwMode="auto">
          <a:xfrm>
            <a:off x="4114800" y="4676635"/>
            <a:ext cx="1981200" cy="1266965"/>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3F816C4F-716B-878C-B1E7-9386E54E31D1}"/>
              </a:ext>
            </a:extLst>
          </p:cNvPr>
          <p:cNvSpPr txBox="1"/>
          <p:nvPr/>
        </p:nvSpPr>
        <p:spPr>
          <a:xfrm>
            <a:off x="4123083" y="2550657"/>
            <a:ext cx="2286000" cy="2031325"/>
          </a:xfrm>
          <a:prstGeom prst="rect">
            <a:avLst/>
          </a:prstGeom>
          <a:noFill/>
        </p:spPr>
        <p:txBody>
          <a:bodyPr wrap="square" rtlCol="0">
            <a:spAutoFit/>
          </a:bodyPr>
          <a:lstStyle/>
          <a:p>
            <a:pPr algn="ctr"/>
            <a:r>
              <a:rPr lang="en-US" dirty="0">
                <a:latin typeface="Gill Sans Light"/>
              </a:rPr>
              <a:t>From servers to</a:t>
            </a:r>
          </a:p>
          <a:p>
            <a:pPr algn="ctr"/>
            <a:r>
              <a:rPr lang="en-US" dirty="0">
                <a:latin typeface="Gill Sans Light"/>
              </a:rPr>
              <a:t>Pods (hundreds of thousands of GPUs tightly connected by high-speed networks, i.e., supercomputers) </a:t>
            </a:r>
          </a:p>
          <a:p>
            <a:pPr algn="ctr"/>
            <a:endParaRPr lang="en-US" dirty="0">
              <a:latin typeface="Gill Sans Light"/>
            </a:endParaRPr>
          </a:p>
        </p:txBody>
      </p:sp>
    </p:spTree>
    <p:extLst>
      <p:ext uri="{BB962C8B-B14F-4D97-AF65-F5344CB8AC3E}">
        <p14:creationId xmlns:p14="http://schemas.microsoft.com/office/powerpoint/2010/main" val="4252827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par>
                                <p:cTn id="8" presetID="9"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dissolve">
                                      <p:cBhvr>
                                        <p:cTn id="10" dur="500"/>
                                        <p:tgtEl>
                                          <p:spTgt spid="2052"/>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Software Complexity</a:t>
            </a:r>
          </a:p>
        </p:txBody>
      </p:sp>
      <p:graphicFrame>
        <p:nvGraphicFramePr>
          <p:cNvPr id="4" name="Content Placeholder 3"/>
          <p:cNvGraphicFramePr>
            <a:graphicFrameLocks noGrp="1" noChangeAspect="1"/>
          </p:cNvGraphicFramePr>
          <p:nvPr>
            <p:ph idx="1"/>
          </p:nvPr>
        </p:nvGraphicFramePr>
        <p:xfrm>
          <a:off x="1771650" y="745671"/>
          <a:ext cx="8648700" cy="4862512"/>
        </p:xfrm>
        <a:graphic>
          <a:graphicData uri="http://schemas.openxmlformats.org/presentationml/2006/ole">
            <mc:AlternateContent xmlns:mc="http://schemas.openxmlformats.org/markup-compatibility/2006">
              <mc:Choice xmlns:v="urn:schemas-microsoft-com:vml" Requires="v">
                <p:oleObj name="Chart" r:id="rId2" imgW="6692900" imgH="3759200" progId="Excel.Chart.8">
                  <p:embed followColorScheme="full"/>
                </p:oleObj>
              </mc:Choice>
              <mc:Fallback>
                <p:oleObj name="Chart" r:id="rId2" imgW="6692900" imgH="3759200" progId="Excel.Chart.8">
                  <p:embed followColorScheme="full"/>
                  <p:pic>
                    <p:nvPicPr>
                      <p:cNvPr id="4" name="Content Placeholder 3"/>
                      <p:cNvPicPr/>
                      <p:nvPr/>
                    </p:nvPicPr>
                    <p:blipFill>
                      <a:blip r:embed="rId3"/>
                      <a:stretch>
                        <a:fillRect/>
                      </a:stretch>
                    </p:blipFill>
                    <p:spPr>
                      <a:xfrm>
                        <a:off x="1771650" y="745671"/>
                        <a:ext cx="8648700" cy="4862512"/>
                      </a:xfrm>
                      <a:prstGeom prst="rect">
                        <a:avLst/>
                      </a:prstGeom>
                    </p:spPr>
                  </p:pic>
                </p:oleObj>
              </mc:Fallback>
            </mc:AlternateContent>
          </a:graphicData>
        </a:graphic>
      </p:graphicFrame>
      <p:sp>
        <p:nvSpPr>
          <p:cNvPr id="5" name="TextBox 4"/>
          <p:cNvSpPr txBox="1"/>
          <p:nvPr/>
        </p:nvSpPr>
        <p:spPr>
          <a:xfrm>
            <a:off x="2111576" y="5561237"/>
            <a:ext cx="7968848" cy="677108"/>
          </a:xfrm>
          <a:prstGeom prst="rect">
            <a:avLst/>
          </a:prstGeom>
          <a:noFill/>
        </p:spPr>
        <p:txBody>
          <a:bodyPr wrap="none" rtlCol="0">
            <a:spAutoFit/>
          </a:bodyPr>
          <a:lstStyle/>
          <a:p>
            <a:pPr algn="ctr"/>
            <a:r>
              <a:rPr lang="en-US" sz="2000" dirty="0">
                <a:latin typeface="Gill Sans"/>
              </a:rPr>
              <a:t>Millions of Lines of Code</a:t>
            </a:r>
          </a:p>
          <a:p>
            <a:pPr algn="ctr"/>
            <a:r>
              <a:rPr lang="en-US" b="0" dirty="0">
                <a:latin typeface="Gill Sans"/>
              </a:rPr>
              <a:t>(source https://informationisbeautiful.net/visualizations/million-lines-of-code/)</a:t>
            </a:r>
          </a:p>
        </p:txBody>
      </p:sp>
    </p:spTree>
    <p:extLst>
      <p:ext uri="{BB962C8B-B14F-4D97-AF65-F5344CB8AC3E}">
        <p14:creationId xmlns:p14="http://schemas.microsoft.com/office/powerpoint/2010/main" val="30429311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a:latin typeface="Gill Sans Light" charset="0"/>
                <a:cs typeface="Gill Sans Light" charset="0"/>
              </a:rPr>
              <a:t>Goals for Today</a:t>
            </a:r>
          </a:p>
        </p:txBody>
      </p:sp>
      <p:sp>
        <p:nvSpPr>
          <p:cNvPr id="9219" name="Rectangle 3"/>
          <p:cNvSpPr>
            <a:spLocks noGrp="1" noChangeArrowheads="1"/>
          </p:cNvSpPr>
          <p:nvPr>
            <p:ph type="body" idx="1"/>
          </p:nvPr>
        </p:nvSpPr>
        <p:spPr/>
        <p:txBody>
          <a:bodyPr/>
          <a:lstStyle/>
          <a:p>
            <a:pPr>
              <a:defRPr/>
            </a:pPr>
            <a:r>
              <a:rPr lang="en-US" dirty="0">
                <a:ea typeface="ＭＳ Ｐゴシック" charset="0"/>
              </a:rPr>
              <a:t>What is an Operating System?</a:t>
            </a:r>
          </a:p>
          <a:p>
            <a:pPr lvl="1">
              <a:defRPr/>
            </a:pPr>
            <a:r>
              <a:rPr lang="en-US" dirty="0">
                <a:ea typeface="ＭＳ Ｐゴシック" charset="0"/>
              </a:rPr>
              <a:t>And – what is it not?</a:t>
            </a:r>
          </a:p>
          <a:p>
            <a:pPr>
              <a:defRPr/>
            </a:pPr>
            <a:r>
              <a:rPr lang="en-US" dirty="0">
                <a:ea typeface="ＭＳ Ｐゴシック" charset="0"/>
              </a:rPr>
              <a:t>What makes Operating Systems so exciting?</a:t>
            </a:r>
          </a:p>
          <a:p>
            <a:pPr>
              <a:defRPr/>
            </a:pPr>
            <a:r>
              <a:rPr lang="en-US" dirty="0">
                <a:ea typeface="ＭＳ Ｐゴシック" charset="0"/>
              </a:rPr>
              <a:t>“How does this class operate?”</a:t>
            </a:r>
          </a:p>
          <a:p>
            <a:pPr>
              <a:defRPr/>
            </a:pPr>
            <a:endParaRPr lang="en-US" dirty="0">
              <a:ea typeface="ＭＳ Ｐゴシック" charset="0"/>
            </a:endParaRPr>
          </a:p>
          <a:p>
            <a:pPr>
              <a:buFontTx/>
              <a:buNone/>
              <a:defRPr/>
            </a:pPr>
            <a:r>
              <a:rPr lang="en-US" dirty="0">
                <a:ea typeface="ＭＳ Ｐゴシック" charset="0"/>
              </a:rPr>
              <a:t>Interactive is important!</a:t>
            </a:r>
          </a:p>
          <a:p>
            <a:pPr>
              <a:buFontTx/>
              <a:buNone/>
              <a:defRPr/>
            </a:pPr>
            <a:r>
              <a:rPr lang="en-US" dirty="0">
                <a:solidFill>
                  <a:srgbClr val="FF0000"/>
                </a:solidFill>
                <a:ea typeface="ＭＳ Ｐゴシック" charset="0"/>
              </a:rPr>
              <a:t>	Ask Questions!</a:t>
            </a:r>
          </a:p>
          <a:p>
            <a:pPr>
              <a:defRPr/>
            </a:pPr>
            <a:endParaRPr lang="en-US" dirty="0">
              <a:ea typeface="ＭＳ Ｐゴシック" charset="0"/>
            </a:endParaRPr>
          </a:p>
        </p:txBody>
      </p:sp>
      <p:sp>
        <p:nvSpPr>
          <p:cNvPr id="9220" name="Text Box 4"/>
          <p:cNvSpPr txBox="1">
            <a:spLocks noChangeArrowheads="1"/>
          </p:cNvSpPr>
          <p:nvPr/>
        </p:nvSpPr>
        <p:spPr bwMode="auto">
          <a:xfrm>
            <a:off x="1905000" y="5105401"/>
            <a:ext cx="8716962" cy="646319"/>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29" tIns="45714" rIns="91429" bIns="45714">
            <a:spAutoFit/>
          </a:bodyPr>
          <a:lstStyle>
            <a:lvl1pPr eaLnBrk="0" hangingPunct="0">
              <a:lnSpc>
                <a:spcPct val="90000"/>
              </a:lnSpc>
              <a:spcBef>
                <a:spcPct val="30000"/>
              </a:spcBef>
              <a:buSzPct val="100000"/>
              <a:buChar char="•"/>
              <a:defRPr sz="2400" b="1">
                <a:solidFill>
                  <a:schemeClr val="tx1"/>
                </a:solidFill>
                <a:latin typeface="Gill Sans Light" charset="0"/>
                <a:ea typeface="Gill Sans Light" charset="0"/>
                <a:cs typeface="Gill Sans Light" charset="0"/>
              </a:defRPr>
            </a:lvl1pPr>
            <a:lvl2pPr marL="742950" indent="-285750" eaLnBrk="0" hangingPunct="0">
              <a:lnSpc>
                <a:spcPct val="90000"/>
              </a:lnSpc>
              <a:spcBef>
                <a:spcPct val="30000"/>
              </a:spcBef>
              <a:buSzPct val="100000"/>
              <a:buChar char="–"/>
              <a:defRPr sz="2200" b="1">
                <a:solidFill>
                  <a:schemeClr val="tx1"/>
                </a:solidFill>
                <a:latin typeface="Gill Sans Light" charset="0"/>
                <a:ea typeface="Gill Sans Light" charset="0"/>
                <a:cs typeface="Gill Sans Light" charset="0"/>
              </a:defRPr>
            </a:lvl2pPr>
            <a:lvl3pPr marL="11430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3pPr>
            <a:lvl4pPr marL="16002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4pPr>
            <a:lvl5pPr marL="2057400" indent="-228600" eaLnBrk="0" hangingPunct="0">
              <a:lnSpc>
                <a:spcPct val="90000"/>
              </a:lnSpc>
              <a:spcBef>
                <a:spcPct val="30000"/>
              </a:spcBef>
              <a:buSzPct val="100000"/>
              <a:buChar char="–"/>
              <a:defRPr sz="2000" b="1">
                <a:solidFill>
                  <a:schemeClr val="tx1"/>
                </a:solidFill>
                <a:latin typeface="Gill Sans Light" charset="0"/>
                <a:ea typeface="Gill Sans Light" charset="0"/>
                <a:cs typeface="Gill Sans Light" charset="0"/>
              </a:defRPr>
            </a:lvl5pPr>
            <a:lvl6pPr marL="25146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6pPr>
            <a:lvl7pPr marL="29718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7pPr>
            <a:lvl8pPr marL="34290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8pPr>
            <a:lvl9pPr marL="3886200" indent="-228600" eaLnBrk="0" fontAlgn="base" hangingPunct="0">
              <a:lnSpc>
                <a:spcPct val="90000"/>
              </a:lnSpc>
              <a:spcBef>
                <a:spcPct val="30000"/>
              </a:spcBef>
              <a:spcAft>
                <a:spcPct val="0"/>
              </a:spcAft>
              <a:buSzPct val="100000"/>
              <a:buChar char="–"/>
              <a:defRPr sz="2000" b="1">
                <a:solidFill>
                  <a:schemeClr val="tx1"/>
                </a:solidFill>
                <a:latin typeface="Gill Sans Light" charset="0"/>
                <a:ea typeface="Gill Sans Light" charset="0"/>
                <a:cs typeface="Gill Sans Light" charset="0"/>
              </a:defRPr>
            </a:lvl9pPr>
          </a:lstStyle>
          <a:p>
            <a:pPr algn="ctr">
              <a:lnSpc>
                <a:spcPct val="100000"/>
              </a:lnSpc>
              <a:spcBef>
                <a:spcPct val="0"/>
              </a:spcBef>
              <a:buSzTx/>
              <a:buFontTx/>
              <a:buNone/>
              <a:defRPr/>
            </a:pPr>
            <a:r>
              <a:rPr lang="en-US" altLang="en-US" sz="1800" b="0" dirty="0">
                <a:latin typeface="Gill Sans" charset="0"/>
                <a:ea typeface="Gill Sans" charset="0"/>
                <a:cs typeface="Gill Sans" charset="0"/>
              </a:rPr>
              <a:t>Slides courtesy of David Culler,  Natacha Crooks, Anthony D. Joseph, John </a:t>
            </a:r>
            <a:r>
              <a:rPr lang="en-US" altLang="en-US" sz="1800" b="0" dirty="0" err="1">
                <a:latin typeface="Gill Sans" charset="0"/>
                <a:ea typeface="Gill Sans" charset="0"/>
                <a:cs typeface="Gill Sans" charset="0"/>
              </a:rPr>
              <a:t>Kubiatowicz</a:t>
            </a:r>
            <a:r>
              <a:rPr lang="en-US" altLang="en-US" sz="1800" b="0" dirty="0">
                <a:latin typeface="Gill Sans" charset="0"/>
                <a:ea typeface="Gill Sans" charset="0"/>
                <a:cs typeface="Gill Sans" charset="0"/>
              </a:rPr>
              <a:t>, AJ Shankar,  Alex Aiken, Eric Brewer, Ras </a:t>
            </a:r>
            <a:r>
              <a:rPr lang="en-US" altLang="en-US" sz="1800" b="0" dirty="0" err="1">
                <a:latin typeface="Gill Sans" charset="0"/>
                <a:ea typeface="Gill Sans" charset="0"/>
                <a:cs typeface="Gill Sans" charset="0"/>
              </a:rPr>
              <a:t>Bodik</a:t>
            </a:r>
            <a:r>
              <a:rPr lang="en-US" altLang="en-US" sz="1800" b="0" dirty="0">
                <a:latin typeface="Gill Sans" charset="0"/>
                <a:ea typeface="Gill Sans" charset="0"/>
                <a:cs typeface="Gill Sans" charset="0"/>
              </a:rPr>
              <a:t>,  Doug </a:t>
            </a:r>
            <a:r>
              <a:rPr lang="en-US" altLang="en-US" sz="1800" b="0" dirty="0" err="1">
                <a:latin typeface="Gill Sans" charset="0"/>
                <a:ea typeface="Gill Sans" charset="0"/>
                <a:cs typeface="Gill Sans" charset="0"/>
              </a:rPr>
              <a:t>Tygar</a:t>
            </a:r>
            <a:r>
              <a:rPr lang="en-US" altLang="en-US" sz="1800" b="0" dirty="0">
                <a:latin typeface="Gill Sans" charset="0"/>
                <a:ea typeface="Gill Sans" charset="0"/>
                <a:cs typeface="Gill Sans" charset="0"/>
              </a:rPr>
              <a:t>, and David Wagner.</a:t>
            </a:r>
          </a:p>
        </p:txBody>
      </p:sp>
      <p:pic>
        <p:nvPicPr>
          <p:cNvPr id="5" name="Picture 4">
            <a:extLst>
              <a:ext uri="{FF2B5EF4-FFF2-40B4-BE49-F238E27FC236}">
                <a16:creationId xmlns:a16="http://schemas.microsoft.com/office/drawing/2014/main" id="{39A04336-B193-493B-B5E8-C870DD3ADAFD}"/>
              </a:ext>
            </a:extLst>
          </p:cNvPr>
          <p:cNvPicPr>
            <a:picLocks noChangeAspect="1"/>
          </p:cNvPicPr>
          <p:nvPr/>
        </p:nvPicPr>
        <p:blipFill>
          <a:blip r:embed="rId4"/>
          <a:stretch>
            <a:fillRect/>
          </a:stretch>
        </p:blipFill>
        <p:spPr>
          <a:xfrm>
            <a:off x="7924800" y="904874"/>
            <a:ext cx="2527819" cy="2336800"/>
          </a:xfrm>
          <a:prstGeom prst="rect">
            <a:avLst/>
          </a:prstGeom>
        </p:spPr>
      </p:pic>
    </p:spTree>
    <p:custDataLst>
      <p:tags r:id="rId1"/>
    </p:custDataLst>
    <p:extLst>
      <p:ext uri="{BB962C8B-B14F-4D97-AF65-F5344CB8AC3E}">
        <p14:creationId xmlns:p14="http://schemas.microsoft.com/office/powerpoint/2010/main" val="2950290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altLang="en-US">
                <a:latin typeface="Gill Sans Light" charset="0"/>
                <a:cs typeface="Gill Sans Light" charset="0"/>
              </a:rPr>
              <a:t>How do we tame complexity?</a:t>
            </a:r>
          </a:p>
        </p:txBody>
      </p:sp>
      <p:sp>
        <p:nvSpPr>
          <p:cNvPr id="159747" name="Rectangle 3"/>
          <p:cNvSpPr>
            <a:spLocks noGrp="1" noChangeArrowheads="1"/>
          </p:cNvSpPr>
          <p:nvPr>
            <p:ph type="body" idx="1"/>
          </p:nvPr>
        </p:nvSpPr>
        <p:spPr>
          <a:xfrm>
            <a:off x="381000" y="838200"/>
            <a:ext cx="11734800" cy="5562600"/>
          </a:xfrm>
        </p:spPr>
        <p:txBody>
          <a:bodyPr/>
          <a:lstStyle/>
          <a:p>
            <a:pPr>
              <a:lnSpc>
                <a:spcPct val="80000"/>
              </a:lnSpc>
              <a:defRPr/>
            </a:pPr>
            <a:r>
              <a:rPr lang="en-US" dirty="0">
                <a:ea typeface="ＭＳ Ｐゴシック" charset="0"/>
              </a:rPr>
              <a:t>Every piece of computer hardware different</a:t>
            </a:r>
          </a:p>
          <a:p>
            <a:pPr lvl="1">
              <a:lnSpc>
                <a:spcPct val="80000"/>
              </a:lnSpc>
              <a:defRPr/>
            </a:pPr>
            <a:r>
              <a:rPr lang="en-US" dirty="0">
                <a:ea typeface="ＭＳ Ｐゴシック" charset="0"/>
              </a:rPr>
              <a:t>Different CPU</a:t>
            </a:r>
          </a:p>
          <a:p>
            <a:pPr lvl="2">
              <a:lnSpc>
                <a:spcPct val="80000"/>
              </a:lnSpc>
              <a:defRPr/>
            </a:pPr>
            <a:r>
              <a:rPr lang="en-US" dirty="0">
                <a:ea typeface="ＭＳ Ｐゴシック" charset="0"/>
              </a:rPr>
              <a:t>Intel, ARM, AMD, RISC-V</a:t>
            </a:r>
          </a:p>
          <a:p>
            <a:pPr lvl="1">
              <a:lnSpc>
                <a:spcPct val="80000"/>
              </a:lnSpc>
              <a:defRPr/>
            </a:pPr>
            <a:r>
              <a:rPr lang="en-US" dirty="0">
                <a:ea typeface="ＭＳ Ｐゴシック" charset="0"/>
              </a:rPr>
              <a:t>Different specialized hardware</a:t>
            </a:r>
          </a:p>
          <a:p>
            <a:pPr lvl="2">
              <a:lnSpc>
                <a:spcPct val="80000"/>
              </a:lnSpc>
              <a:defRPr/>
            </a:pPr>
            <a:r>
              <a:rPr lang="en-US" dirty="0">
                <a:ea typeface="ＭＳ Ｐゴシック" charset="0"/>
              </a:rPr>
              <a:t>Nvidia GPUs, TPUs, Intel Gaudi, AWS </a:t>
            </a:r>
            <a:r>
              <a:rPr lang="en-US" dirty="0" err="1">
                <a:ea typeface="ＭＳ Ｐゴシック" charset="0"/>
              </a:rPr>
              <a:t>Trainium</a:t>
            </a:r>
            <a:r>
              <a:rPr lang="en-US" dirty="0">
                <a:ea typeface="ＭＳ Ｐゴシック" charset="0"/>
              </a:rPr>
              <a:t>/</a:t>
            </a:r>
            <a:r>
              <a:rPr lang="en-US" dirty="0" err="1">
                <a:ea typeface="ＭＳ Ｐゴシック" charset="0"/>
              </a:rPr>
              <a:t>Inferentia</a:t>
            </a:r>
            <a:r>
              <a:rPr lang="en-US" dirty="0">
                <a:ea typeface="ＭＳ Ｐゴシック" charset="0"/>
              </a:rPr>
              <a:t>, …</a:t>
            </a:r>
          </a:p>
          <a:p>
            <a:pPr lvl="1">
              <a:lnSpc>
                <a:spcPct val="80000"/>
              </a:lnSpc>
              <a:defRPr/>
            </a:pPr>
            <a:r>
              <a:rPr lang="en-US" dirty="0">
                <a:ea typeface="ＭＳ Ｐゴシック" charset="0"/>
              </a:rPr>
              <a:t>Different amounts of memory, disk, …</a:t>
            </a:r>
          </a:p>
          <a:p>
            <a:pPr lvl="1">
              <a:lnSpc>
                <a:spcPct val="80000"/>
              </a:lnSpc>
              <a:defRPr/>
            </a:pPr>
            <a:r>
              <a:rPr lang="en-US" dirty="0">
                <a:ea typeface="ＭＳ Ｐゴシック" charset="0"/>
              </a:rPr>
              <a:t>Different types of devices</a:t>
            </a:r>
          </a:p>
          <a:p>
            <a:pPr lvl="2">
              <a:lnSpc>
                <a:spcPct val="80000"/>
              </a:lnSpc>
              <a:defRPr/>
            </a:pPr>
            <a:r>
              <a:rPr lang="en-US" dirty="0">
                <a:ea typeface="ＭＳ Ｐゴシック" charset="0"/>
              </a:rPr>
              <a:t>Mice, Keyboards, Sensors, Cameras, Fingerprint readers, Face recognition</a:t>
            </a:r>
          </a:p>
          <a:p>
            <a:pPr lvl="1">
              <a:lnSpc>
                <a:spcPct val="80000"/>
              </a:lnSpc>
              <a:defRPr/>
            </a:pPr>
            <a:r>
              <a:rPr lang="en-US" dirty="0">
                <a:ea typeface="ＭＳ Ｐゴシック" charset="0"/>
              </a:rPr>
              <a:t>Different networking environment</a:t>
            </a:r>
          </a:p>
          <a:p>
            <a:pPr lvl="2">
              <a:lnSpc>
                <a:spcPct val="80000"/>
              </a:lnSpc>
              <a:defRPr/>
            </a:pPr>
            <a:r>
              <a:rPr lang="en-US" dirty="0">
                <a:ea typeface="ＭＳ Ｐゴシック" charset="0"/>
              </a:rPr>
              <a:t>Fiber, Cable, DSL, Wireless, Firewalls,…</a:t>
            </a:r>
          </a:p>
          <a:p>
            <a:pPr>
              <a:lnSpc>
                <a:spcPct val="80000"/>
              </a:lnSpc>
              <a:defRPr/>
            </a:pPr>
            <a:r>
              <a:rPr lang="en-US" dirty="0">
                <a:solidFill>
                  <a:schemeClr val="hlink"/>
                </a:solidFill>
                <a:ea typeface="ＭＳ Ｐゴシック" charset="0"/>
              </a:rPr>
              <a:t>Questions:</a:t>
            </a:r>
          </a:p>
          <a:p>
            <a:pPr lvl="1">
              <a:lnSpc>
                <a:spcPct val="80000"/>
              </a:lnSpc>
              <a:defRPr/>
            </a:pPr>
            <a:r>
              <a:rPr lang="en-US" dirty="0">
                <a:solidFill>
                  <a:schemeClr val="hlink"/>
                </a:solidFill>
                <a:ea typeface="ＭＳ Ｐゴシック" charset="0"/>
              </a:rPr>
              <a:t>Does the programmer need to write a single program that performs many independent activities?</a:t>
            </a:r>
          </a:p>
          <a:p>
            <a:pPr lvl="1">
              <a:lnSpc>
                <a:spcPct val="80000"/>
              </a:lnSpc>
              <a:defRPr/>
            </a:pPr>
            <a:r>
              <a:rPr lang="en-US" dirty="0">
                <a:solidFill>
                  <a:schemeClr val="hlink"/>
                </a:solidFill>
                <a:ea typeface="ＭＳ Ｐゴシック" charset="0"/>
              </a:rPr>
              <a:t>Does every program have to be altered for every piece of hardware?</a:t>
            </a:r>
          </a:p>
          <a:p>
            <a:pPr lvl="1">
              <a:lnSpc>
                <a:spcPct val="80000"/>
              </a:lnSpc>
              <a:defRPr/>
            </a:pPr>
            <a:r>
              <a:rPr lang="en-US" dirty="0">
                <a:solidFill>
                  <a:schemeClr val="hlink"/>
                </a:solidFill>
                <a:ea typeface="ＭＳ Ｐゴシック" charset="0"/>
              </a:rPr>
              <a:t>Does a faulty program crash everything?</a:t>
            </a:r>
          </a:p>
          <a:p>
            <a:pPr lvl="1">
              <a:lnSpc>
                <a:spcPct val="80000"/>
              </a:lnSpc>
              <a:defRPr/>
            </a:pPr>
            <a:r>
              <a:rPr lang="en-US" dirty="0">
                <a:solidFill>
                  <a:schemeClr val="hlink"/>
                </a:solidFill>
                <a:ea typeface="ＭＳ Ｐゴシック" charset="0"/>
              </a:rPr>
              <a:t>Does every program have access to all hardware?</a:t>
            </a:r>
          </a:p>
        </p:txBody>
      </p:sp>
    </p:spTree>
    <p:custDataLst>
      <p:tags r:id="rId1"/>
    </p:custDataLst>
    <p:extLst>
      <p:ext uri="{BB962C8B-B14F-4D97-AF65-F5344CB8AC3E}">
        <p14:creationId xmlns:p14="http://schemas.microsoft.com/office/powerpoint/2010/main" val="230841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9747">
                                            <p:txEl>
                                              <p:pRg st="2" end="2"/>
                                            </p:txEl>
                                          </p:spTgt>
                                        </p:tgtEl>
                                        <p:attrNameLst>
                                          <p:attrName>style.visibility</p:attrName>
                                        </p:attrNameLst>
                                      </p:cBhvr>
                                      <p:to>
                                        <p:strVal val="visible"/>
                                      </p:to>
                                    </p:set>
                                    <p:anim calcmode="lin" valueType="num">
                                      <p:cBhvr additive="base">
                                        <p:cTn id="15" dur="500" fill="hold"/>
                                        <p:tgtEl>
                                          <p:spTgt spid="159747">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974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9747">
                                            <p:txEl>
                                              <p:pRg st="3" end="3"/>
                                            </p:txEl>
                                          </p:spTgt>
                                        </p:tgtEl>
                                        <p:attrNameLst>
                                          <p:attrName>style.visibility</p:attrName>
                                        </p:attrNameLst>
                                      </p:cBhvr>
                                      <p:to>
                                        <p:strVal val="visible"/>
                                      </p:to>
                                    </p:set>
                                    <p:anim calcmode="lin" valueType="num">
                                      <p:cBhvr additive="base">
                                        <p:cTn id="19" dur="500" fill="hold"/>
                                        <p:tgtEl>
                                          <p:spTgt spid="159747">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974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59747">
                                            <p:txEl>
                                              <p:pRg st="4" end="4"/>
                                            </p:txEl>
                                          </p:spTgt>
                                        </p:tgtEl>
                                        <p:attrNameLst>
                                          <p:attrName>style.visibility</p:attrName>
                                        </p:attrNameLst>
                                      </p:cBhvr>
                                      <p:to>
                                        <p:strVal val="visible"/>
                                      </p:to>
                                    </p:set>
                                    <p:anim calcmode="lin" valueType="num">
                                      <p:cBhvr additive="base">
                                        <p:cTn id="23" dur="500" fill="hold"/>
                                        <p:tgtEl>
                                          <p:spTgt spid="159747">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5974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9747">
                                            <p:txEl>
                                              <p:pRg st="7" end="7"/>
                                            </p:txEl>
                                          </p:spTgt>
                                        </p:tgtEl>
                                        <p:attrNameLst>
                                          <p:attrName>style.visibility</p:attrName>
                                        </p:attrNameLst>
                                      </p:cBhvr>
                                      <p:to>
                                        <p:strVal val="visible"/>
                                      </p:to>
                                    </p:set>
                                    <p:anim calcmode="lin" valueType="num">
                                      <p:cBhvr additive="base">
                                        <p:cTn id="35" dur="500" fill="hold"/>
                                        <p:tgtEl>
                                          <p:spTgt spid="15974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59747">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9747">
                                            <p:txEl>
                                              <p:pRg st="8" end="8"/>
                                            </p:txEl>
                                          </p:spTgt>
                                        </p:tgtEl>
                                        <p:attrNameLst>
                                          <p:attrName>style.visibility</p:attrName>
                                        </p:attrNameLst>
                                      </p:cBhvr>
                                      <p:to>
                                        <p:strVal val="visible"/>
                                      </p:to>
                                    </p:set>
                                    <p:anim calcmode="lin" valueType="num">
                                      <p:cBhvr additive="base">
                                        <p:cTn id="39" dur="500" fill="hold"/>
                                        <p:tgtEl>
                                          <p:spTgt spid="159747">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9747">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59747">
                                            <p:txEl>
                                              <p:pRg st="9" end="9"/>
                                            </p:txEl>
                                          </p:spTgt>
                                        </p:tgtEl>
                                        <p:attrNameLst>
                                          <p:attrName>style.visibility</p:attrName>
                                        </p:attrNameLst>
                                      </p:cBhvr>
                                      <p:to>
                                        <p:strVal val="visible"/>
                                      </p:to>
                                    </p:set>
                                    <p:anim calcmode="lin" valueType="num">
                                      <p:cBhvr additive="base">
                                        <p:cTn id="43" dur="500" fill="hold"/>
                                        <p:tgtEl>
                                          <p:spTgt spid="159747">
                                            <p:txEl>
                                              <p:pRg st="9" end="9"/>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5974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59747">
                                            <p:txEl>
                                              <p:pRg st="10" end="10"/>
                                            </p:txEl>
                                          </p:spTgt>
                                        </p:tgtEl>
                                        <p:attrNameLst>
                                          <p:attrName>style.visibility</p:attrName>
                                        </p:attrNameLst>
                                      </p:cBhvr>
                                      <p:to>
                                        <p:strVal val="visible"/>
                                      </p:to>
                                    </p:set>
                                    <p:anim calcmode="lin" valueType="num">
                                      <p:cBhvr additive="base">
                                        <p:cTn id="49" dur="500" fill="hold"/>
                                        <p:tgtEl>
                                          <p:spTgt spid="159747">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59747">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59747">
                                            <p:txEl>
                                              <p:pRg st="11" end="11"/>
                                            </p:txEl>
                                          </p:spTgt>
                                        </p:tgtEl>
                                        <p:attrNameLst>
                                          <p:attrName>style.visibility</p:attrName>
                                        </p:attrNameLst>
                                      </p:cBhvr>
                                      <p:to>
                                        <p:strVal val="visible"/>
                                      </p:to>
                                    </p:set>
                                    <p:anim calcmode="lin" valueType="num">
                                      <p:cBhvr additive="base">
                                        <p:cTn id="53" dur="500" fill="hold"/>
                                        <p:tgtEl>
                                          <p:spTgt spid="159747">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59747">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59747">
                                            <p:txEl>
                                              <p:pRg st="12" end="12"/>
                                            </p:txEl>
                                          </p:spTgt>
                                        </p:tgtEl>
                                        <p:attrNameLst>
                                          <p:attrName>style.visibility</p:attrName>
                                        </p:attrNameLst>
                                      </p:cBhvr>
                                      <p:to>
                                        <p:strVal val="visible"/>
                                      </p:to>
                                    </p:set>
                                    <p:anim calcmode="lin" valueType="num">
                                      <p:cBhvr additive="base">
                                        <p:cTn id="59" dur="500" fill="hold"/>
                                        <p:tgtEl>
                                          <p:spTgt spid="159747">
                                            <p:txEl>
                                              <p:pRg st="12" end="12"/>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59747">
                                            <p:txEl>
                                              <p:pRg st="12" end="12"/>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59747">
                                            <p:txEl>
                                              <p:pRg st="13" end="13"/>
                                            </p:txEl>
                                          </p:spTgt>
                                        </p:tgtEl>
                                        <p:attrNameLst>
                                          <p:attrName>style.visibility</p:attrName>
                                        </p:attrNameLst>
                                      </p:cBhvr>
                                      <p:to>
                                        <p:strVal val="visible"/>
                                      </p:to>
                                    </p:set>
                                    <p:anim calcmode="lin" valueType="num">
                                      <p:cBhvr additive="base">
                                        <p:cTn id="65" dur="500" fill="hold"/>
                                        <p:tgtEl>
                                          <p:spTgt spid="159747">
                                            <p:txEl>
                                              <p:pRg st="13" end="13"/>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159747">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59747">
                                            <p:txEl>
                                              <p:pRg st="14" end="14"/>
                                            </p:txEl>
                                          </p:spTgt>
                                        </p:tgtEl>
                                        <p:attrNameLst>
                                          <p:attrName>style.visibility</p:attrName>
                                        </p:attrNameLst>
                                      </p:cBhvr>
                                      <p:to>
                                        <p:strVal val="visible"/>
                                      </p:to>
                                    </p:set>
                                    <p:anim calcmode="lin" valueType="num">
                                      <p:cBhvr additive="base">
                                        <p:cTn id="71" dur="500" fill="hold"/>
                                        <p:tgtEl>
                                          <p:spTgt spid="159747">
                                            <p:txEl>
                                              <p:pRg st="14" end="14"/>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59747">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tLang="en-US">
                <a:latin typeface="Gill Sans Light" charset="0"/>
                <a:cs typeface="Gill Sans Light" charset="0"/>
              </a:rPr>
              <a:t>Syllabus</a:t>
            </a:r>
          </a:p>
        </p:txBody>
      </p:sp>
      <p:sp>
        <p:nvSpPr>
          <p:cNvPr id="3" name="Content Placeholder 2"/>
          <p:cNvSpPr>
            <a:spLocks noGrp="1"/>
          </p:cNvSpPr>
          <p:nvPr>
            <p:ph idx="1"/>
          </p:nvPr>
        </p:nvSpPr>
        <p:spPr>
          <a:xfrm>
            <a:off x="762000" y="838200"/>
            <a:ext cx="9753600" cy="5562600"/>
          </a:xfrm>
        </p:spPr>
        <p:txBody>
          <a:bodyPr>
            <a:normAutofit/>
          </a:bodyPr>
          <a:lstStyle/>
          <a:p>
            <a:pPr>
              <a:lnSpc>
                <a:spcPct val="80000"/>
              </a:lnSpc>
              <a:defRPr/>
            </a:pPr>
            <a:r>
              <a:rPr lang="en-US" dirty="0">
                <a:ea typeface="ＭＳ Ｐゴシック" charset="0"/>
              </a:rPr>
              <a:t>OS Concepts: How to Navigate as a Systems Programmer!</a:t>
            </a:r>
          </a:p>
          <a:p>
            <a:pPr lvl="1">
              <a:lnSpc>
                <a:spcPct val="80000"/>
              </a:lnSpc>
              <a:defRPr/>
            </a:pPr>
            <a:r>
              <a:rPr lang="en-US" dirty="0">
                <a:ea typeface="ＭＳ Ｐゴシック" charset="0"/>
              </a:rPr>
              <a:t>Process, I/O, Networks and Virtual Machines</a:t>
            </a:r>
          </a:p>
          <a:p>
            <a:pPr>
              <a:lnSpc>
                <a:spcPct val="80000"/>
              </a:lnSpc>
              <a:defRPr/>
            </a:pPr>
            <a:r>
              <a:rPr lang="en-US" dirty="0">
                <a:ea typeface="ＭＳ Ｐゴシック" charset="0"/>
              </a:rPr>
              <a:t>Concurrency</a:t>
            </a:r>
          </a:p>
          <a:p>
            <a:pPr lvl="1">
              <a:lnSpc>
                <a:spcPct val="80000"/>
              </a:lnSpc>
              <a:defRPr/>
            </a:pPr>
            <a:r>
              <a:rPr lang="en-US" dirty="0">
                <a:ea typeface="ＭＳ Ｐゴシック" charset="0"/>
              </a:rPr>
              <a:t>Threads, scheduling, locks, deadlock, scalability, fairness</a:t>
            </a:r>
          </a:p>
          <a:p>
            <a:pPr>
              <a:lnSpc>
                <a:spcPct val="80000"/>
              </a:lnSpc>
              <a:defRPr/>
            </a:pPr>
            <a:r>
              <a:rPr lang="en-US" dirty="0">
                <a:ea typeface="ＭＳ Ｐゴシック" charset="0"/>
              </a:rPr>
              <a:t>Address Space</a:t>
            </a:r>
          </a:p>
          <a:p>
            <a:pPr lvl="1">
              <a:lnSpc>
                <a:spcPct val="80000"/>
              </a:lnSpc>
              <a:defRPr/>
            </a:pPr>
            <a:r>
              <a:rPr lang="en-US" dirty="0">
                <a:ea typeface="ＭＳ Ｐゴシック" charset="0"/>
              </a:rPr>
              <a:t>Virtual memory, address translation, protection, sharing</a:t>
            </a:r>
          </a:p>
          <a:p>
            <a:pPr>
              <a:lnSpc>
                <a:spcPct val="80000"/>
              </a:lnSpc>
              <a:defRPr/>
            </a:pPr>
            <a:r>
              <a:rPr lang="en-US" dirty="0">
                <a:ea typeface="ＭＳ Ｐゴシック" charset="0"/>
              </a:rPr>
              <a:t>File Systems</a:t>
            </a:r>
          </a:p>
          <a:p>
            <a:pPr lvl="1">
              <a:lnSpc>
                <a:spcPct val="80000"/>
              </a:lnSpc>
              <a:defRPr/>
            </a:pPr>
            <a:r>
              <a:rPr lang="en-US" dirty="0">
                <a:ea typeface="ＭＳ Ｐゴシック" charset="0"/>
              </a:rPr>
              <a:t>I/O devices, file objects, storage, naming, caching, performance, paging, transactions, databases</a:t>
            </a:r>
          </a:p>
          <a:p>
            <a:pPr>
              <a:lnSpc>
                <a:spcPct val="80000"/>
              </a:lnSpc>
              <a:defRPr/>
            </a:pPr>
            <a:r>
              <a:rPr lang="en-US" dirty="0">
                <a:ea typeface="ＭＳ Ｐゴシック" charset="0"/>
              </a:rPr>
              <a:t>Distributed Systems</a:t>
            </a:r>
          </a:p>
          <a:p>
            <a:pPr lvl="1">
              <a:lnSpc>
                <a:spcPct val="80000"/>
              </a:lnSpc>
              <a:defRPr/>
            </a:pPr>
            <a:r>
              <a:rPr lang="en-US" dirty="0">
                <a:ea typeface="ＭＳ Ｐゴシック" charset="0"/>
              </a:rPr>
              <a:t>Protocols, N-Tiers, RPC, NFS, DHTs, Consistency, Scalability, multicast</a:t>
            </a:r>
          </a:p>
          <a:p>
            <a:pPr>
              <a:lnSpc>
                <a:spcPct val="80000"/>
              </a:lnSpc>
              <a:defRPr/>
            </a:pPr>
            <a:r>
              <a:rPr lang="en-US" dirty="0">
                <a:ea typeface="ＭＳ Ｐゴシック" charset="0"/>
              </a:rPr>
              <a:t>Reliability &amp; Security</a:t>
            </a:r>
          </a:p>
          <a:p>
            <a:pPr lvl="1">
              <a:lnSpc>
                <a:spcPct val="80000"/>
              </a:lnSpc>
              <a:defRPr/>
            </a:pPr>
            <a:r>
              <a:rPr lang="en-US" dirty="0">
                <a:ea typeface="ＭＳ Ｐゴシック" charset="0"/>
              </a:rPr>
              <a:t>Fault tolerance, protection, security</a:t>
            </a:r>
          </a:p>
          <a:p>
            <a:pPr>
              <a:lnSpc>
                <a:spcPct val="80000"/>
              </a:lnSpc>
              <a:defRPr/>
            </a:pPr>
            <a:r>
              <a:rPr lang="en-US" dirty="0">
                <a:ea typeface="ＭＳ Ｐゴシック" charset="0"/>
              </a:rPr>
              <a:t>Cloud Infrastructure</a:t>
            </a:r>
          </a:p>
          <a:p>
            <a:pPr>
              <a:lnSpc>
                <a:spcPct val="80000"/>
              </a:lnSpc>
              <a:defRPr/>
            </a:pPr>
            <a:endParaRPr lang="en-US" dirty="0">
              <a:ea typeface="ＭＳ Ｐゴシック" charset="0"/>
            </a:endParaRPr>
          </a:p>
        </p:txBody>
      </p:sp>
    </p:spTree>
    <p:extLst>
      <p:ext uri="{BB962C8B-B14F-4D97-AF65-F5344CB8AC3E}">
        <p14:creationId xmlns:p14="http://schemas.microsoft.com/office/powerpoint/2010/main" val="688644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altLang="en-US">
                <a:latin typeface="Gill Sans Light" charset="0"/>
                <a:ea typeface="ＭＳ Ｐゴシック" charset="-128"/>
                <a:cs typeface="Gill Sans Light" charset="0"/>
              </a:rPr>
              <a:t>Infrastructure, Textbook &amp; Readings</a:t>
            </a:r>
          </a:p>
        </p:txBody>
      </p:sp>
      <p:sp>
        <p:nvSpPr>
          <p:cNvPr id="37890" name="Content Placeholder 2"/>
          <p:cNvSpPr>
            <a:spLocks noGrp="1"/>
          </p:cNvSpPr>
          <p:nvPr>
            <p:ph idx="1"/>
          </p:nvPr>
        </p:nvSpPr>
        <p:spPr>
          <a:xfrm>
            <a:off x="381000" y="703384"/>
            <a:ext cx="8903299" cy="6002215"/>
          </a:xfrm>
        </p:spPr>
        <p:txBody>
          <a:bodyPr>
            <a:normAutofit/>
          </a:bodyPr>
          <a:lstStyle/>
          <a:p>
            <a:pPr>
              <a:tabLst>
                <a:tab pos="1265238" algn="l"/>
              </a:tabLst>
              <a:defRPr/>
            </a:pPr>
            <a:r>
              <a:rPr lang="en-US" sz="2200" dirty="0">
                <a:ea typeface="ＭＳ Ｐゴシック" charset="0"/>
              </a:rPr>
              <a:t>Infrastructure</a:t>
            </a:r>
          </a:p>
          <a:p>
            <a:pPr lvl="1">
              <a:tabLst>
                <a:tab pos="1265238" algn="l"/>
              </a:tabLst>
              <a:defRPr/>
            </a:pPr>
            <a:r>
              <a:rPr lang="en-US" sz="2000" dirty="0">
                <a:ea typeface="ＭＳ Ｐゴシック" charset="0"/>
              </a:rPr>
              <a:t>Website: </a:t>
            </a:r>
            <a:r>
              <a:rPr lang="en-US" sz="1800" b="1" dirty="0">
                <a:solidFill>
                  <a:srgbClr val="FF0000"/>
                </a:solidFill>
                <a:latin typeface="Courier New" panose="02070309020205020404" pitchFamily="49" charset="0"/>
                <a:ea typeface="ＭＳ Ｐゴシック" charset="0"/>
                <a:cs typeface="Courier New" panose="02070309020205020404" pitchFamily="49" charset="0"/>
              </a:rPr>
              <a:t>https://cs162.org</a:t>
            </a:r>
          </a:p>
          <a:p>
            <a:pPr>
              <a:tabLst>
                <a:tab pos="1265238" algn="l"/>
              </a:tabLst>
              <a:defRPr/>
            </a:pPr>
            <a:r>
              <a:rPr lang="en-US" sz="2200" dirty="0">
                <a:ea typeface="ＭＳ Ｐゴシック" charset="0"/>
              </a:rPr>
              <a:t>Textbook: Operating Systems: Principles and Practice </a:t>
            </a:r>
            <a:br>
              <a:rPr lang="en-US" sz="2200" dirty="0">
                <a:ea typeface="ＭＳ Ｐゴシック" charset="0"/>
              </a:rPr>
            </a:br>
            <a:r>
              <a:rPr lang="en-US" sz="2200" dirty="0">
                <a:ea typeface="ＭＳ Ｐゴシック" charset="0"/>
              </a:rPr>
              <a:t>(2nd Edition)  Anderson and Dahlin</a:t>
            </a:r>
          </a:p>
          <a:p>
            <a:pPr lvl="1">
              <a:tabLst>
                <a:tab pos="1265238" algn="l"/>
              </a:tabLst>
              <a:defRPr/>
            </a:pPr>
            <a:r>
              <a:rPr lang="en-US" sz="2000" dirty="0">
                <a:ea typeface="ＭＳ Ｐゴシック" charset="0"/>
              </a:rPr>
              <a:t>Suggested readings posted along with lectures</a:t>
            </a:r>
          </a:p>
          <a:p>
            <a:pPr lvl="1">
              <a:tabLst>
                <a:tab pos="1265238" algn="l"/>
              </a:tabLst>
              <a:defRPr/>
            </a:pPr>
            <a:r>
              <a:rPr lang="en-US" sz="2000" dirty="0">
                <a:ea typeface="ＭＳ Ｐゴシック" charset="0"/>
              </a:rPr>
              <a:t>Try to keep up with material in book as well as lectures</a:t>
            </a:r>
          </a:p>
          <a:p>
            <a:pPr>
              <a:tabLst>
                <a:tab pos="1265238" algn="l"/>
              </a:tabLst>
              <a:defRPr/>
            </a:pPr>
            <a:r>
              <a:rPr lang="en-US" sz="2200" dirty="0">
                <a:ea typeface="ＭＳ Ｐゴシック" charset="0"/>
              </a:rPr>
              <a:t>Supplementary Material</a:t>
            </a:r>
          </a:p>
          <a:p>
            <a:pPr lvl="1"/>
            <a:r>
              <a:rPr lang="en-US" sz="2000" dirty="0"/>
              <a:t>Operating Systems: Three Easy Pieces, </a:t>
            </a:r>
            <a:br>
              <a:rPr lang="en-US" sz="2000" dirty="0"/>
            </a:br>
            <a:r>
              <a:rPr lang="en-US" sz="2000" dirty="0"/>
              <a:t>by </a:t>
            </a:r>
            <a:r>
              <a:rPr lang="en-US" sz="2000" dirty="0" err="1"/>
              <a:t>Remzi</a:t>
            </a:r>
            <a:r>
              <a:rPr lang="en-US" sz="2000" dirty="0"/>
              <a:t> and Andrea </a:t>
            </a:r>
            <a:r>
              <a:rPr lang="en-US" sz="2000" dirty="0" err="1"/>
              <a:t>Arpaci-Dusseau</a:t>
            </a:r>
            <a:r>
              <a:rPr lang="en-US" sz="2000" dirty="0"/>
              <a:t>, available for free online</a:t>
            </a:r>
          </a:p>
          <a:p>
            <a:pPr lvl="1"/>
            <a:r>
              <a:rPr lang="en-US" sz="1800" dirty="0"/>
              <a:t>Linux Kernel Development, 3</a:t>
            </a:r>
            <a:r>
              <a:rPr lang="en-US" sz="1800" baseline="30000" dirty="0"/>
              <a:t>rd</a:t>
            </a:r>
            <a:r>
              <a:rPr lang="en-US" sz="1800" dirty="0"/>
              <a:t> edition, by Robert Love</a:t>
            </a:r>
            <a:endParaRPr lang="en-US" sz="1800" dirty="0">
              <a:ea typeface="ＭＳ Ｐゴシック" charset="0"/>
            </a:endParaRPr>
          </a:p>
          <a:p>
            <a:pPr>
              <a:tabLst>
                <a:tab pos="1265238" algn="l"/>
              </a:tabLst>
              <a:defRPr/>
            </a:pPr>
            <a:r>
              <a:rPr lang="en-US" sz="2200" dirty="0">
                <a:ea typeface="ＭＳ Ｐゴシック" charset="0"/>
              </a:rPr>
              <a:t>Online supplements</a:t>
            </a:r>
          </a:p>
          <a:p>
            <a:pPr lvl="1">
              <a:tabLst>
                <a:tab pos="1265238" algn="l"/>
              </a:tabLst>
              <a:defRPr/>
            </a:pPr>
            <a:r>
              <a:rPr lang="en-US" sz="2000" dirty="0">
                <a:ea typeface="ＭＳ Ｐゴシック" charset="0"/>
              </a:rPr>
              <a:t>See course website</a:t>
            </a:r>
          </a:p>
          <a:p>
            <a:pPr lvl="1">
              <a:tabLst>
                <a:tab pos="1265238" algn="l"/>
              </a:tabLst>
              <a:defRPr/>
            </a:pPr>
            <a:r>
              <a:rPr lang="en-US" sz="2000" dirty="0">
                <a:ea typeface="ＭＳ Ｐゴシック" charset="0"/>
              </a:rPr>
              <a:t>Includes Appendices, sample problems, etc.</a:t>
            </a:r>
          </a:p>
          <a:p>
            <a:pPr lvl="1">
              <a:tabLst>
                <a:tab pos="1265238" algn="l"/>
              </a:tabLst>
              <a:defRPr/>
            </a:pPr>
            <a:r>
              <a:rPr lang="en-US" sz="2000" dirty="0">
                <a:ea typeface="ＭＳ Ｐゴシック" charset="0"/>
              </a:rPr>
              <a:t>Networking, Databases, Software </a:t>
            </a:r>
            <a:r>
              <a:rPr lang="en-US" sz="2000" dirty="0" err="1">
                <a:ea typeface="ＭＳ Ｐゴシック" charset="0"/>
              </a:rPr>
              <a:t>Eng</a:t>
            </a:r>
            <a:r>
              <a:rPr lang="en-US" sz="2000" dirty="0">
                <a:ea typeface="ＭＳ Ｐゴシック" charset="0"/>
              </a:rPr>
              <a:t>, Security</a:t>
            </a:r>
          </a:p>
          <a:p>
            <a:pPr lvl="1">
              <a:tabLst>
                <a:tab pos="1265238" algn="l"/>
              </a:tabLst>
              <a:defRPr/>
            </a:pPr>
            <a:r>
              <a:rPr lang="en-US" sz="2000" dirty="0">
                <a:solidFill>
                  <a:srgbClr val="FF0000"/>
                </a:solidFill>
                <a:ea typeface="ＭＳ Ｐゴシック" charset="0"/>
              </a:rPr>
              <a:t>Some Research Papers! </a:t>
            </a:r>
          </a:p>
          <a:p>
            <a:pPr>
              <a:tabLst>
                <a:tab pos="1265238" algn="l"/>
              </a:tabLst>
              <a:defRPr/>
            </a:pPr>
            <a:endParaRPr lang="en-US" sz="2200" dirty="0">
              <a:ea typeface="ＭＳ Ｐゴシック" charset="0"/>
            </a:endParaRPr>
          </a:p>
        </p:txBody>
      </p:sp>
      <p:pic>
        <p:nvPicPr>
          <p:cNvPr id="6" name="Picture 5">
            <a:extLst>
              <a:ext uri="{FF2B5EF4-FFF2-40B4-BE49-F238E27FC236}">
                <a16:creationId xmlns:a16="http://schemas.microsoft.com/office/drawing/2014/main" id="{8AB33325-2E22-49B0-AAE0-2B4BDB3D11D7}"/>
              </a:ext>
            </a:extLst>
          </p:cNvPr>
          <p:cNvPicPr>
            <a:picLocks noChangeAspect="1"/>
          </p:cNvPicPr>
          <p:nvPr/>
        </p:nvPicPr>
        <p:blipFill>
          <a:blip r:embed="rId2"/>
          <a:stretch>
            <a:fillRect/>
          </a:stretch>
        </p:blipFill>
        <p:spPr>
          <a:xfrm>
            <a:off x="9448800" y="685800"/>
            <a:ext cx="1828800" cy="2427667"/>
          </a:xfrm>
          <a:prstGeom prst="rect">
            <a:avLst/>
          </a:prstGeom>
          <a:ln>
            <a:solidFill>
              <a:schemeClr val="tx1"/>
            </a:solidFill>
          </a:ln>
        </p:spPr>
      </p:pic>
      <p:pic>
        <p:nvPicPr>
          <p:cNvPr id="7" name="Picture 6">
            <a:extLst>
              <a:ext uri="{FF2B5EF4-FFF2-40B4-BE49-F238E27FC236}">
                <a16:creationId xmlns:a16="http://schemas.microsoft.com/office/drawing/2014/main" id="{17C11C20-D592-47F7-91C2-3DE51CF6CA01}"/>
              </a:ext>
            </a:extLst>
          </p:cNvPr>
          <p:cNvPicPr>
            <a:picLocks noChangeAspect="1"/>
          </p:cNvPicPr>
          <p:nvPr/>
        </p:nvPicPr>
        <p:blipFill>
          <a:blip r:embed="rId3"/>
          <a:stretch>
            <a:fillRect/>
          </a:stretch>
        </p:blipFill>
        <p:spPr>
          <a:xfrm>
            <a:off x="8471877" y="3276600"/>
            <a:ext cx="1116576" cy="1747683"/>
          </a:xfrm>
          <a:prstGeom prst="rect">
            <a:avLst/>
          </a:prstGeom>
        </p:spPr>
      </p:pic>
      <p:pic>
        <p:nvPicPr>
          <p:cNvPr id="8" name="Picture 7">
            <a:extLst>
              <a:ext uri="{FF2B5EF4-FFF2-40B4-BE49-F238E27FC236}">
                <a16:creationId xmlns:a16="http://schemas.microsoft.com/office/drawing/2014/main" id="{76E4C651-554B-4DF4-8239-B55DD36478FC}"/>
              </a:ext>
            </a:extLst>
          </p:cNvPr>
          <p:cNvPicPr>
            <a:picLocks noChangeAspect="1"/>
          </p:cNvPicPr>
          <p:nvPr/>
        </p:nvPicPr>
        <p:blipFill>
          <a:blip r:embed="rId4"/>
          <a:stretch>
            <a:fillRect/>
          </a:stretch>
        </p:blipFill>
        <p:spPr>
          <a:xfrm>
            <a:off x="9917455" y="3288117"/>
            <a:ext cx="1348422" cy="1736166"/>
          </a:xfrm>
          <a:prstGeom prst="rect">
            <a:avLst/>
          </a:prstGeom>
        </p:spPr>
      </p:pic>
    </p:spTree>
    <p:extLst>
      <p:ext uri="{BB962C8B-B14F-4D97-AF65-F5344CB8AC3E}">
        <p14:creationId xmlns:p14="http://schemas.microsoft.com/office/powerpoint/2010/main" val="169777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 calcmode="lin" valueType="num">
                                      <p:cBhvr additive="base">
                                        <p:cTn id="7" dur="500" fill="hold"/>
                                        <p:tgtEl>
                                          <p:spTgt spid="3789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90">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anim calcmode="lin" valueType="num">
                                      <p:cBhvr additive="base">
                                        <p:cTn id="11" dur="500" fill="hold"/>
                                        <p:tgtEl>
                                          <p:spTgt spid="37890">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789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7890">
                                            <p:txEl>
                                              <p:pRg st="2" end="2"/>
                                            </p:txEl>
                                          </p:spTgt>
                                        </p:tgtEl>
                                        <p:attrNameLst>
                                          <p:attrName>style.visibility</p:attrName>
                                        </p:attrNameLst>
                                      </p:cBhvr>
                                      <p:to>
                                        <p:strVal val="visible"/>
                                      </p:to>
                                    </p:set>
                                    <p:anim calcmode="lin" valueType="num">
                                      <p:cBhvr additive="base">
                                        <p:cTn id="17" dur="500" fill="hold"/>
                                        <p:tgtEl>
                                          <p:spTgt spid="3789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7890">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7890">
                                            <p:txEl>
                                              <p:pRg st="3" end="3"/>
                                            </p:txEl>
                                          </p:spTgt>
                                        </p:tgtEl>
                                        <p:attrNameLst>
                                          <p:attrName>style.visibility</p:attrName>
                                        </p:attrNameLst>
                                      </p:cBhvr>
                                      <p:to>
                                        <p:strVal val="visible"/>
                                      </p:to>
                                    </p:set>
                                    <p:anim calcmode="lin" valueType="num">
                                      <p:cBhvr additive="base">
                                        <p:cTn id="21" dur="500" fill="hold"/>
                                        <p:tgtEl>
                                          <p:spTgt spid="37890">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7890">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890">
                                            <p:txEl>
                                              <p:pRg st="4" end="4"/>
                                            </p:txEl>
                                          </p:spTgt>
                                        </p:tgtEl>
                                        <p:attrNameLst>
                                          <p:attrName>style.visibility</p:attrName>
                                        </p:attrNameLst>
                                      </p:cBhvr>
                                      <p:to>
                                        <p:strVal val="visible"/>
                                      </p:to>
                                    </p:set>
                                    <p:anim calcmode="lin" valueType="num">
                                      <p:cBhvr additive="base">
                                        <p:cTn id="25" dur="500" fill="hold"/>
                                        <p:tgtEl>
                                          <p:spTgt spid="37890">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7890">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37890">
                                            <p:txEl>
                                              <p:pRg st="5" end="5"/>
                                            </p:txEl>
                                          </p:spTgt>
                                        </p:tgtEl>
                                        <p:attrNameLst>
                                          <p:attrName>style.visibility</p:attrName>
                                        </p:attrNameLst>
                                      </p:cBhvr>
                                      <p:to>
                                        <p:strVal val="visible"/>
                                      </p:to>
                                    </p:set>
                                    <p:anim calcmode="lin" valueType="num">
                                      <p:cBhvr additive="base">
                                        <p:cTn id="35" dur="500" fill="hold"/>
                                        <p:tgtEl>
                                          <p:spTgt spid="37890">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7890">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7890">
                                            <p:txEl>
                                              <p:pRg st="6" end="6"/>
                                            </p:txEl>
                                          </p:spTgt>
                                        </p:tgtEl>
                                        <p:attrNameLst>
                                          <p:attrName>style.visibility</p:attrName>
                                        </p:attrNameLst>
                                      </p:cBhvr>
                                      <p:to>
                                        <p:strVal val="visible"/>
                                      </p:to>
                                    </p:set>
                                    <p:anim calcmode="lin" valueType="num">
                                      <p:cBhvr additive="base">
                                        <p:cTn id="39" dur="500" fill="hold"/>
                                        <p:tgtEl>
                                          <p:spTgt spid="37890">
                                            <p:txEl>
                                              <p:pRg st="6" end="6"/>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7890">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7890">
                                            <p:txEl>
                                              <p:pRg st="7" end="7"/>
                                            </p:txEl>
                                          </p:spTgt>
                                        </p:tgtEl>
                                        <p:attrNameLst>
                                          <p:attrName>style.visibility</p:attrName>
                                        </p:attrNameLst>
                                      </p:cBhvr>
                                      <p:to>
                                        <p:strVal val="visible"/>
                                      </p:to>
                                    </p:set>
                                    <p:anim calcmode="lin" valueType="num">
                                      <p:cBhvr additive="base">
                                        <p:cTn id="43" dur="500" fill="hold"/>
                                        <p:tgtEl>
                                          <p:spTgt spid="37890">
                                            <p:txEl>
                                              <p:pRg st="7" end="7"/>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7890">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1+#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1+#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7890">
                                            <p:txEl>
                                              <p:pRg st="8" end="8"/>
                                            </p:txEl>
                                          </p:spTgt>
                                        </p:tgtEl>
                                        <p:attrNameLst>
                                          <p:attrName>style.visibility</p:attrName>
                                        </p:attrNameLst>
                                      </p:cBhvr>
                                      <p:to>
                                        <p:strVal val="visible"/>
                                      </p:to>
                                    </p:set>
                                    <p:anim calcmode="lin" valueType="num">
                                      <p:cBhvr additive="base">
                                        <p:cTn id="57" dur="500" fill="hold"/>
                                        <p:tgtEl>
                                          <p:spTgt spid="37890">
                                            <p:txEl>
                                              <p:pRg st="8" end="8"/>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7890">
                                            <p:txEl>
                                              <p:pRg st="8" end="8"/>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7890">
                                            <p:txEl>
                                              <p:pRg st="9" end="9"/>
                                            </p:txEl>
                                          </p:spTgt>
                                        </p:tgtEl>
                                        <p:attrNameLst>
                                          <p:attrName>style.visibility</p:attrName>
                                        </p:attrNameLst>
                                      </p:cBhvr>
                                      <p:to>
                                        <p:strVal val="visible"/>
                                      </p:to>
                                    </p:set>
                                    <p:anim calcmode="lin" valueType="num">
                                      <p:cBhvr additive="base">
                                        <p:cTn id="61" dur="500" fill="hold"/>
                                        <p:tgtEl>
                                          <p:spTgt spid="37890">
                                            <p:txEl>
                                              <p:pRg st="9" end="9"/>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7890">
                                            <p:txEl>
                                              <p:pRg st="9" end="9"/>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7890">
                                            <p:txEl>
                                              <p:pRg st="10" end="10"/>
                                            </p:txEl>
                                          </p:spTgt>
                                        </p:tgtEl>
                                        <p:attrNameLst>
                                          <p:attrName>style.visibility</p:attrName>
                                        </p:attrNameLst>
                                      </p:cBhvr>
                                      <p:to>
                                        <p:strVal val="visible"/>
                                      </p:to>
                                    </p:set>
                                    <p:anim calcmode="lin" valueType="num">
                                      <p:cBhvr additive="base">
                                        <p:cTn id="65" dur="500" fill="hold"/>
                                        <p:tgtEl>
                                          <p:spTgt spid="37890">
                                            <p:txEl>
                                              <p:pRg st="10" end="10"/>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7890">
                                            <p:txEl>
                                              <p:pRg st="10" end="10"/>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7890">
                                            <p:txEl>
                                              <p:pRg st="11" end="11"/>
                                            </p:txEl>
                                          </p:spTgt>
                                        </p:tgtEl>
                                        <p:attrNameLst>
                                          <p:attrName>style.visibility</p:attrName>
                                        </p:attrNameLst>
                                      </p:cBhvr>
                                      <p:to>
                                        <p:strVal val="visible"/>
                                      </p:to>
                                    </p:set>
                                    <p:anim calcmode="lin" valueType="num">
                                      <p:cBhvr additive="base">
                                        <p:cTn id="69" dur="500" fill="hold"/>
                                        <p:tgtEl>
                                          <p:spTgt spid="37890">
                                            <p:txEl>
                                              <p:pRg st="11" end="11"/>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37890">
                                            <p:txEl>
                                              <p:pRg st="11" end="11"/>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7890">
                                            <p:txEl>
                                              <p:pRg st="12" end="12"/>
                                            </p:txEl>
                                          </p:spTgt>
                                        </p:tgtEl>
                                        <p:attrNameLst>
                                          <p:attrName>style.visibility</p:attrName>
                                        </p:attrNameLst>
                                      </p:cBhvr>
                                      <p:to>
                                        <p:strVal val="visible"/>
                                      </p:to>
                                    </p:set>
                                    <p:anim calcmode="lin" valueType="num">
                                      <p:cBhvr additive="base">
                                        <p:cTn id="73" dur="500" fill="hold"/>
                                        <p:tgtEl>
                                          <p:spTgt spid="37890">
                                            <p:txEl>
                                              <p:pRg st="12" end="1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37890">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by Doing</a:t>
            </a:r>
          </a:p>
        </p:txBody>
      </p:sp>
      <p:sp>
        <p:nvSpPr>
          <p:cNvPr id="3" name="Content Placeholder 2"/>
          <p:cNvSpPr>
            <a:spLocks noGrp="1"/>
          </p:cNvSpPr>
          <p:nvPr>
            <p:ph idx="1"/>
          </p:nvPr>
        </p:nvSpPr>
        <p:spPr>
          <a:xfrm>
            <a:off x="609600" y="762000"/>
            <a:ext cx="9982200" cy="5867400"/>
          </a:xfrm>
        </p:spPr>
        <p:txBody>
          <a:bodyPr>
            <a:normAutofit/>
          </a:bodyPr>
          <a:lstStyle/>
          <a:p>
            <a:r>
              <a:rPr lang="en-US" dirty="0"/>
              <a:t>Individual </a:t>
            </a:r>
            <a:r>
              <a:rPr lang="en-US" dirty="0" err="1"/>
              <a:t>Homeworks</a:t>
            </a:r>
            <a:r>
              <a:rPr lang="en-US" dirty="0"/>
              <a:t> (2-3 weeks) - preliminary</a:t>
            </a:r>
          </a:p>
          <a:p>
            <a:pPr lvl="1"/>
            <a:r>
              <a:rPr lang="en-US" dirty="0"/>
              <a:t>0. Tools &amp; Environment, </a:t>
            </a:r>
            <a:r>
              <a:rPr lang="en-US" dirty="0" err="1"/>
              <a:t>Autograding</a:t>
            </a:r>
            <a:r>
              <a:rPr lang="en-US" dirty="0"/>
              <a:t>, recall C, executable</a:t>
            </a:r>
          </a:p>
          <a:p>
            <a:pPr lvl="1"/>
            <a:r>
              <a:rPr lang="en-US" dirty="0"/>
              <a:t>1. Lists in C</a:t>
            </a:r>
          </a:p>
          <a:p>
            <a:pPr lvl="1"/>
            <a:r>
              <a:rPr lang="en-US" dirty="0"/>
              <a:t>2. BYOS – build your own shell</a:t>
            </a:r>
          </a:p>
          <a:p>
            <a:pPr lvl="1"/>
            <a:r>
              <a:rPr lang="en-US" dirty="0"/>
              <a:t>3. Sockets &amp; Threads in HTTP server</a:t>
            </a:r>
          </a:p>
          <a:p>
            <a:pPr lvl="1"/>
            <a:r>
              <a:rPr lang="en-US" dirty="0"/>
              <a:t>4. Memory mapping and management </a:t>
            </a:r>
          </a:p>
          <a:p>
            <a:pPr lvl="1"/>
            <a:r>
              <a:rPr lang="en-US" dirty="0"/>
              <a:t>5. Map Reduce</a:t>
            </a:r>
          </a:p>
          <a:p>
            <a:r>
              <a:rPr lang="en-US" dirty="0"/>
              <a:t>Three (and ½) Group Projects </a:t>
            </a:r>
          </a:p>
          <a:p>
            <a:pPr lvl="1"/>
            <a:r>
              <a:rPr lang="en-US" dirty="0"/>
              <a:t>0. Getting Started (Individual, before you have a group)</a:t>
            </a:r>
          </a:p>
          <a:p>
            <a:pPr lvl="1"/>
            <a:r>
              <a:rPr lang="en-US" dirty="0"/>
              <a:t>1. User-programs (exec &amp; </a:t>
            </a:r>
            <a:r>
              <a:rPr lang="en-US" dirty="0" err="1"/>
              <a:t>syscall</a:t>
            </a:r>
            <a:r>
              <a:rPr lang="en-US" dirty="0"/>
              <a:t>)</a:t>
            </a:r>
          </a:p>
          <a:p>
            <a:pPr lvl="1"/>
            <a:r>
              <a:rPr lang="en-US" dirty="0"/>
              <a:t>2. Threads &amp; Scheduling</a:t>
            </a:r>
          </a:p>
          <a:p>
            <a:pPr lvl="1"/>
            <a:r>
              <a:rPr lang="en-US" dirty="0"/>
              <a:t>3. File Systems</a:t>
            </a:r>
          </a:p>
          <a:p>
            <a:endParaRPr lang="en-US" dirty="0"/>
          </a:p>
        </p:txBody>
      </p:sp>
      <p:pic>
        <p:nvPicPr>
          <p:cNvPr id="13" name="Picture 12" descr="Life of an Educator - Dr. Justin Tarte: The 21st century ..."/>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886200"/>
            <a:ext cx="3710734" cy="2514600"/>
          </a:xfrm>
          <a:prstGeom prst="rect">
            <a:avLst/>
          </a:prstGeom>
        </p:spPr>
      </p:pic>
      <p:pic>
        <p:nvPicPr>
          <p:cNvPr id="4" name="Picture 3" descr="Carpenter Hummer Wood · Free vector graphic on Pixabay"/>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15400" y="914400"/>
            <a:ext cx="2400300" cy="2959274"/>
          </a:xfrm>
          <a:prstGeom prst="rect">
            <a:avLst/>
          </a:prstGeom>
        </p:spPr>
      </p:pic>
    </p:spTree>
    <p:extLst>
      <p:ext uri="{BB962C8B-B14F-4D97-AF65-F5344CB8AC3E}">
        <p14:creationId xmlns:p14="http://schemas.microsoft.com/office/powerpoint/2010/main" val="1439400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2517776" y="188876"/>
            <a:ext cx="7159625" cy="496925"/>
          </a:xfrm>
          <a:noFill/>
        </p:spPr>
        <p:txBody>
          <a:bodyPr vert="horz" wrap="square" lIns="63493" tIns="25397" rIns="63493" bIns="25397" numCol="1" anchor="t" anchorCtr="0" compatLnSpc="1">
            <a:prstTxWarp prst="textNoShape">
              <a:avLst/>
            </a:prstTxWarp>
            <a:spAutoFit/>
          </a:bodyPr>
          <a:lstStyle/>
          <a:p>
            <a:r>
              <a:rPr lang="en-US" dirty="0">
                <a:latin typeface="Helvetica" charset="0"/>
                <a:ea typeface="ＭＳ Ｐゴシック" charset="0"/>
                <a:cs typeface="ＭＳ Ｐゴシック" charset="0"/>
              </a:rPr>
              <a:t>Group Projects</a:t>
            </a:r>
          </a:p>
        </p:txBody>
      </p:sp>
      <p:sp>
        <p:nvSpPr>
          <p:cNvPr id="185347" name="Rectangle 3"/>
          <p:cNvSpPr>
            <a:spLocks noGrp="1" noChangeArrowheads="1"/>
          </p:cNvSpPr>
          <p:nvPr>
            <p:ph type="body" idx="1"/>
          </p:nvPr>
        </p:nvSpPr>
        <p:spPr>
          <a:xfrm>
            <a:off x="533400" y="685800"/>
            <a:ext cx="10820400" cy="6096000"/>
          </a:xfrm>
          <a:noFill/>
        </p:spPr>
        <p:txBody>
          <a:bodyPr vert="horz" wrap="square" lIns="63493" tIns="25397" rIns="63493" bIns="25397" numCol="1" anchor="t" anchorCtr="0" compatLnSpc="1">
            <a:prstTxWarp prst="textNoShape">
              <a:avLst/>
            </a:prstTxWarp>
            <a:normAutofit lnSpcReduction="10000"/>
          </a:bodyPr>
          <a:lstStyle/>
          <a:p>
            <a:r>
              <a:rPr lang="en-US" dirty="0">
                <a:latin typeface="Helvetica" charset="0"/>
                <a:ea typeface="ＭＳ Ｐゴシック" charset="0"/>
                <a:cs typeface="ＭＳ Ｐゴシック" charset="0"/>
              </a:rPr>
              <a:t>Project teams have 4 members! </a:t>
            </a:r>
          </a:p>
          <a:p>
            <a:pPr lvl="1"/>
            <a:r>
              <a:rPr lang="en-US" dirty="0">
                <a:latin typeface="Helvetica" charset="0"/>
                <a:ea typeface="ＭＳ Ｐゴシック" charset="0"/>
                <a:cs typeface="ＭＳ Ｐゴシック" charset="0"/>
              </a:rPr>
              <a:t>never 5, 3 requires serious justification</a:t>
            </a:r>
          </a:p>
          <a:p>
            <a:pPr lvl="1"/>
            <a:r>
              <a:rPr lang="en-US" dirty="0">
                <a:latin typeface="Helvetica" charset="0"/>
                <a:ea typeface="ＭＳ Ｐゴシック" charset="0"/>
              </a:rPr>
              <a:t>Must work in groups in “the real world”</a:t>
            </a:r>
          </a:p>
          <a:p>
            <a:pPr lvl="1"/>
            <a:r>
              <a:rPr lang="en-US" altLang="ja-JP" dirty="0">
                <a:solidFill>
                  <a:srgbClr val="FF0000"/>
                </a:solidFill>
                <a:latin typeface="Helvetica" charset="0"/>
                <a:ea typeface="ＭＳ Ｐゴシック" charset="0"/>
              </a:rPr>
              <a:t>Same section (at least same TA)</a:t>
            </a:r>
          </a:p>
          <a:p>
            <a:r>
              <a:rPr lang="en-US" dirty="0"/>
              <a:t>Communication and cooperation will be essential</a:t>
            </a:r>
          </a:p>
          <a:p>
            <a:pPr lvl="1"/>
            <a:r>
              <a:rPr lang="en-US" dirty="0"/>
              <a:t>Regular in-person meetings very important!</a:t>
            </a:r>
          </a:p>
          <a:p>
            <a:pPr lvl="1"/>
            <a:r>
              <a:rPr lang="en-US" dirty="0"/>
              <a:t>Joint work on Design Documents </a:t>
            </a:r>
          </a:p>
          <a:p>
            <a:pPr lvl="1"/>
            <a:r>
              <a:rPr lang="en-US" dirty="0"/>
              <a:t>Slack/Messenger/whatever doesn’t replace </a:t>
            </a:r>
            <a:r>
              <a:rPr lang="en-US" dirty="0">
                <a:solidFill>
                  <a:srgbClr val="FF0000"/>
                </a:solidFill>
              </a:rPr>
              <a:t>face-to-face!</a:t>
            </a:r>
          </a:p>
          <a:p>
            <a:r>
              <a:rPr lang="en-US" dirty="0"/>
              <a:t>Everyone should do work and have clear responsibilities</a:t>
            </a:r>
          </a:p>
          <a:p>
            <a:pPr lvl="1"/>
            <a:r>
              <a:rPr lang="en-US" dirty="0"/>
              <a:t>You will evaluate your teammates at the end of each project</a:t>
            </a:r>
          </a:p>
          <a:p>
            <a:pPr lvl="1"/>
            <a:r>
              <a:rPr lang="en-US" dirty="0"/>
              <a:t>Dividing up by Task is the worst approach.  Work as a team.</a:t>
            </a:r>
          </a:p>
          <a:p>
            <a:r>
              <a:rPr lang="en-US" dirty="0">
                <a:latin typeface="Helvetica" charset="0"/>
                <a:ea typeface="ＭＳ Ｐゴシック" charset="0"/>
                <a:cs typeface="ＭＳ Ｐゴシック" charset="0"/>
              </a:rPr>
              <a:t>Communicate with supervisor (TAs)</a:t>
            </a:r>
          </a:p>
          <a:p>
            <a:pPr lvl="1"/>
            <a:r>
              <a:rPr lang="en-US" dirty="0">
                <a:latin typeface="Helvetica" charset="0"/>
                <a:ea typeface="ＭＳ Ｐゴシック" charset="0"/>
              </a:rPr>
              <a:t>What is the team’s plan?</a:t>
            </a:r>
          </a:p>
          <a:p>
            <a:pPr lvl="1"/>
            <a:r>
              <a:rPr lang="en-US" dirty="0">
                <a:latin typeface="Helvetica" charset="0"/>
                <a:ea typeface="ＭＳ Ｐゴシック" charset="0"/>
              </a:rPr>
              <a:t>What is each member’</a:t>
            </a:r>
            <a:r>
              <a:rPr lang="en-US" altLang="ja-JP" dirty="0">
                <a:latin typeface="Helvetica" charset="0"/>
                <a:ea typeface="ＭＳ Ｐゴシック" charset="0"/>
              </a:rPr>
              <a:t>s responsibility?</a:t>
            </a:r>
          </a:p>
          <a:p>
            <a:pPr lvl="1"/>
            <a:r>
              <a:rPr lang="en-US" dirty="0">
                <a:latin typeface="Helvetica" charset="0"/>
                <a:ea typeface="ＭＳ Ｐゴシック" charset="0"/>
              </a:rPr>
              <a:t>Short progress reports are required</a:t>
            </a:r>
          </a:p>
          <a:p>
            <a:pPr lvl="1"/>
            <a:r>
              <a:rPr lang="en-US" dirty="0">
                <a:solidFill>
                  <a:srgbClr val="FF0000"/>
                </a:solidFill>
                <a:ea typeface="ＭＳ Ｐゴシック" charset="0"/>
              </a:rPr>
              <a:t>Design Documents: High-level description for a manager!</a:t>
            </a:r>
          </a:p>
        </p:txBody>
      </p:sp>
      <p:pic>
        <p:nvPicPr>
          <p:cNvPr id="5" name="Picture 4" descr="Datei:Working Together Teamwork Puzzle Concept.jpg – Wikipedia"/>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837955" y="3429000"/>
            <a:ext cx="3038400" cy="3038400"/>
          </a:xfrm>
          <a:prstGeom prst="rect">
            <a:avLst/>
          </a:prstGeom>
        </p:spPr>
      </p:pic>
    </p:spTree>
    <p:custDataLst>
      <p:tags r:id="rId1"/>
    </p:custDataLst>
    <p:extLst>
      <p:ext uri="{BB962C8B-B14F-4D97-AF65-F5344CB8AC3E}">
        <p14:creationId xmlns:p14="http://schemas.microsoft.com/office/powerpoint/2010/main" val="1267238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53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5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53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53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534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34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34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53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3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34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47">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5347">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5347">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5347">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34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altLang="en-US">
                <a:latin typeface="Gill Sans Light" charset="0"/>
                <a:cs typeface="Gill Sans Light" charset="0"/>
              </a:rPr>
              <a:t>Getting started</a:t>
            </a:r>
          </a:p>
        </p:txBody>
      </p:sp>
      <p:sp>
        <p:nvSpPr>
          <p:cNvPr id="36867" name="Content Placeholder 2"/>
          <p:cNvSpPr>
            <a:spLocks noGrp="1"/>
          </p:cNvSpPr>
          <p:nvPr>
            <p:ph idx="1"/>
          </p:nvPr>
        </p:nvSpPr>
        <p:spPr>
          <a:xfrm>
            <a:off x="228600" y="762000"/>
            <a:ext cx="11506200" cy="5867400"/>
          </a:xfrm>
        </p:spPr>
        <p:txBody>
          <a:bodyPr>
            <a:normAutofit/>
          </a:bodyPr>
          <a:lstStyle/>
          <a:p>
            <a:pPr>
              <a:lnSpc>
                <a:spcPct val="85000"/>
              </a:lnSpc>
              <a:defRPr/>
            </a:pPr>
            <a:r>
              <a:rPr lang="en-US" dirty="0">
                <a:solidFill>
                  <a:srgbClr val="FF0000"/>
                </a:solidFill>
                <a:ea typeface="ＭＳ Ｐゴシック" charset="0"/>
              </a:rPr>
              <a:t>EVERYONE (even if you are on the waitlist!):</a:t>
            </a:r>
            <a:br>
              <a:rPr lang="en-US" dirty="0">
                <a:solidFill>
                  <a:srgbClr val="FF0000"/>
                </a:solidFill>
                <a:ea typeface="ＭＳ Ｐゴシック" charset="0"/>
              </a:rPr>
            </a:br>
            <a:r>
              <a:rPr lang="en-US" dirty="0">
                <a:solidFill>
                  <a:srgbClr val="FF0000"/>
                </a:solidFill>
                <a:ea typeface="ＭＳ Ｐゴシック" charset="0"/>
              </a:rPr>
              <a:t>Start homework 0 right away (hopefully Today!), project 0 next week</a:t>
            </a:r>
          </a:p>
          <a:p>
            <a:pPr lvl="1">
              <a:lnSpc>
                <a:spcPct val="85000"/>
              </a:lnSpc>
              <a:defRPr/>
            </a:pPr>
            <a:r>
              <a:rPr lang="en-US" dirty="0" err="1">
                <a:ea typeface="ＭＳ Ｐゴシック" charset="0"/>
              </a:rPr>
              <a:t>Github</a:t>
            </a:r>
            <a:r>
              <a:rPr lang="en-US" dirty="0">
                <a:ea typeface="ＭＳ Ｐゴシック" charset="0"/>
              </a:rPr>
              <a:t> account</a:t>
            </a:r>
          </a:p>
          <a:p>
            <a:pPr lvl="1">
              <a:lnSpc>
                <a:spcPct val="85000"/>
              </a:lnSpc>
              <a:defRPr/>
            </a:pPr>
            <a:r>
              <a:rPr lang="en-US" dirty="0">
                <a:ea typeface="ＭＳ Ｐゴシック" charset="0"/>
              </a:rPr>
              <a:t>VM environment for the course</a:t>
            </a:r>
          </a:p>
          <a:p>
            <a:pPr lvl="2">
              <a:lnSpc>
                <a:spcPct val="85000"/>
              </a:lnSpc>
              <a:defRPr/>
            </a:pPr>
            <a:r>
              <a:rPr lang="en-US" dirty="0">
                <a:ea typeface="ＭＳ Ｐゴシック" charset="0"/>
              </a:rPr>
              <a:t>Consistent, managed environment on your machine</a:t>
            </a:r>
          </a:p>
          <a:p>
            <a:pPr lvl="1">
              <a:lnSpc>
                <a:spcPct val="85000"/>
              </a:lnSpc>
              <a:defRPr/>
            </a:pPr>
            <a:r>
              <a:rPr lang="en-US" dirty="0">
                <a:ea typeface="ＭＳ Ｐゴシック" charset="0"/>
              </a:rPr>
              <a:t>Get familiar with all the cs162 tools</a:t>
            </a:r>
          </a:p>
          <a:p>
            <a:pPr lvl="1">
              <a:lnSpc>
                <a:spcPct val="85000"/>
              </a:lnSpc>
              <a:defRPr/>
            </a:pPr>
            <a:r>
              <a:rPr lang="en-US" dirty="0">
                <a:ea typeface="ＭＳ Ｐゴシック" charset="0"/>
              </a:rPr>
              <a:t>Submit to </a:t>
            </a:r>
            <a:r>
              <a:rPr lang="en-US" dirty="0" err="1">
                <a:ea typeface="ＭＳ Ｐゴシック" charset="0"/>
              </a:rPr>
              <a:t>autograder</a:t>
            </a:r>
            <a:r>
              <a:rPr lang="en-US" dirty="0">
                <a:ea typeface="ＭＳ Ｐゴシック" charset="0"/>
              </a:rPr>
              <a:t> via </a:t>
            </a:r>
            <a:r>
              <a:rPr lang="en-US" dirty="0" err="1">
                <a:ea typeface="ＭＳ Ｐゴシック" charset="0"/>
              </a:rPr>
              <a:t>git</a:t>
            </a:r>
            <a:endParaRPr lang="en-US" dirty="0">
              <a:ea typeface="ＭＳ Ｐゴシック" charset="0"/>
            </a:endParaRPr>
          </a:p>
          <a:p>
            <a:pPr>
              <a:lnSpc>
                <a:spcPct val="85000"/>
              </a:lnSpc>
              <a:defRPr/>
            </a:pPr>
            <a:r>
              <a:rPr lang="en-US" dirty="0">
                <a:ea typeface="ＭＳ Ｐゴシック" charset="0"/>
              </a:rPr>
              <a:t>First two weeks, attend any section you want</a:t>
            </a:r>
          </a:p>
          <a:p>
            <a:pPr lvl="1">
              <a:lnSpc>
                <a:spcPct val="85000"/>
              </a:lnSpc>
              <a:defRPr/>
            </a:pPr>
            <a:r>
              <a:rPr lang="en-US" dirty="0">
                <a:ea typeface="ＭＳ Ｐゴシック" charset="0"/>
              </a:rPr>
              <a:t>We’ll assign permanent sections after forming project groups</a:t>
            </a:r>
          </a:p>
          <a:p>
            <a:pPr lvl="1">
              <a:lnSpc>
                <a:spcPct val="85000"/>
              </a:lnSpc>
              <a:defRPr/>
            </a:pPr>
            <a:r>
              <a:rPr lang="en-US" dirty="0">
                <a:ea typeface="ＭＳ Ｐゴシック" charset="0"/>
              </a:rPr>
              <a:t>Section attendance will be mandatory after we form groups</a:t>
            </a:r>
          </a:p>
          <a:p>
            <a:pPr lvl="1">
              <a:lnSpc>
                <a:spcPct val="85000"/>
              </a:lnSpc>
              <a:defRPr/>
            </a:pPr>
            <a:r>
              <a:rPr lang="en-US" dirty="0">
                <a:ea typeface="ＭＳ Ｐゴシック" charset="0"/>
              </a:rPr>
              <a:t>These section times will be adjusted after we have a better idea where people are</a:t>
            </a:r>
          </a:p>
        </p:txBody>
      </p:sp>
    </p:spTree>
    <p:extLst>
      <p:ext uri="{BB962C8B-B14F-4D97-AF65-F5344CB8AC3E}">
        <p14:creationId xmlns:p14="http://schemas.microsoft.com/office/powerpoint/2010/main" val="55377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6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B3A5-D742-FD4C-8629-863E2E40642F}"/>
              </a:ext>
            </a:extLst>
          </p:cNvPr>
          <p:cNvSpPr>
            <a:spLocks noGrp="1"/>
          </p:cNvSpPr>
          <p:nvPr>
            <p:ph type="title"/>
          </p:nvPr>
        </p:nvSpPr>
        <p:spPr/>
        <p:txBody>
          <a:bodyPr/>
          <a:lstStyle/>
          <a:p>
            <a:r>
              <a:rPr lang="en-US"/>
              <a:t>Preparing Yourself for this Class</a:t>
            </a:r>
            <a:endParaRPr lang="en-US" dirty="0"/>
          </a:p>
        </p:txBody>
      </p:sp>
      <p:sp>
        <p:nvSpPr>
          <p:cNvPr id="3" name="Content Placeholder 2">
            <a:extLst>
              <a:ext uri="{FF2B5EF4-FFF2-40B4-BE49-F238E27FC236}">
                <a16:creationId xmlns:a16="http://schemas.microsoft.com/office/drawing/2014/main" id="{84855AB3-183D-B341-A349-29846D7B7B20}"/>
              </a:ext>
            </a:extLst>
          </p:cNvPr>
          <p:cNvSpPr>
            <a:spLocks noGrp="1"/>
          </p:cNvSpPr>
          <p:nvPr>
            <p:ph idx="1"/>
          </p:nvPr>
        </p:nvSpPr>
        <p:spPr>
          <a:xfrm>
            <a:off x="609600" y="838200"/>
            <a:ext cx="10820400" cy="5715000"/>
          </a:xfrm>
        </p:spPr>
        <p:txBody>
          <a:bodyPr>
            <a:normAutofit lnSpcReduction="10000"/>
          </a:bodyPr>
          <a:lstStyle/>
          <a:p>
            <a:r>
              <a:rPr lang="en-US" dirty="0"/>
              <a:t>The projects will require you to be very comfortable with programming and debugging C</a:t>
            </a:r>
          </a:p>
          <a:p>
            <a:pPr lvl="1"/>
            <a:r>
              <a:rPr lang="en-US" dirty="0"/>
              <a:t>Pointers (including function pointers, void*)</a:t>
            </a:r>
          </a:p>
          <a:p>
            <a:pPr lvl="1"/>
            <a:r>
              <a:rPr lang="en-US" dirty="0"/>
              <a:t>Memory Management (</a:t>
            </a:r>
            <a:r>
              <a:rPr lang="en-US" dirty="0" err="1"/>
              <a:t>malloc</a:t>
            </a:r>
            <a:r>
              <a:rPr lang="en-US" dirty="0"/>
              <a:t>, free, stack vs heap)</a:t>
            </a:r>
          </a:p>
          <a:p>
            <a:pPr lvl="1"/>
            <a:r>
              <a:rPr lang="en-US" dirty="0"/>
              <a:t>Debugging with GDB</a:t>
            </a:r>
          </a:p>
          <a:p>
            <a:r>
              <a:rPr lang="en-US" dirty="0"/>
              <a:t>You will be working on a larger, more sophisticated code base than anything you've likely seen in 61C!</a:t>
            </a:r>
          </a:p>
          <a:p>
            <a:r>
              <a:rPr lang="en-US" dirty="0">
                <a:solidFill>
                  <a:srgbClr val="FF0000"/>
                </a:solidFill>
              </a:rPr>
              <a:t>Review Session on the C language</a:t>
            </a:r>
          </a:p>
          <a:p>
            <a:pPr lvl="1"/>
            <a:r>
              <a:rPr lang="en-US" dirty="0">
                <a:solidFill>
                  <a:srgbClr val="FF0000"/>
                </a:solidFill>
              </a:rPr>
              <a:t>Time and logistics TBA, but soon!</a:t>
            </a:r>
          </a:p>
          <a:p>
            <a:r>
              <a:rPr lang="en-US" dirty="0"/>
              <a:t>"Resources" page on course website</a:t>
            </a:r>
          </a:p>
          <a:p>
            <a:pPr lvl="1"/>
            <a:r>
              <a:rPr lang="en-US" dirty="0" err="1"/>
              <a:t>Ebooks</a:t>
            </a:r>
            <a:r>
              <a:rPr lang="en-US" dirty="0"/>
              <a:t> on “</a:t>
            </a:r>
            <a:r>
              <a:rPr lang="en-US" dirty="0" err="1"/>
              <a:t>git</a:t>
            </a:r>
            <a:r>
              <a:rPr lang="en-US" dirty="0"/>
              <a:t>” and “C”</a:t>
            </a:r>
          </a:p>
          <a:p>
            <a:r>
              <a:rPr lang="en-US" dirty="0"/>
              <a:t>C programming reference</a:t>
            </a:r>
          </a:p>
          <a:p>
            <a:pPr lvl="1"/>
            <a:r>
              <a:rPr lang="en-US" dirty="0">
                <a:hlinkClick r:id="rId2"/>
              </a:rPr>
              <a:t>https://cs162.org/ladder/</a:t>
            </a:r>
            <a:endParaRPr lang="en-US" dirty="0"/>
          </a:p>
          <a:p>
            <a:r>
              <a:rPr lang="en-US" dirty="0"/>
              <a:t>First two sections are also dedicated to programming and debugging review:</a:t>
            </a:r>
          </a:p>
          <a:p>
            <a:pPr lvl="1"/>
            <a:r>
              <a:rPr lang="en-US" dirty="0"/>
              <a:t>Attend ANY sections in first two weeks</a:t>
            </a:r>
          </a:p>
          <a:p>
            <a:endParaRPr lang="en-US" dirty="0"/>
          </a:p>
          <a:p>
            <a:pPr lvl="1"/>
            <a:endParaRPr lang="en-US" dirty="0"/>
          </a:p>
          <a:p>
            <a:endParaRPr lang="en-US" dirty="0"/>
          </a:p>
        </p:txBody>
      </p:sp>
    </p:spTree>
    <p:extLst>
      <p:ext uri="{BB962C8B-B14F-4D97-AF65-F5344CB8AC3E}">
        <p14:creationId xmlns:p14="http://schemas.microsoft.com/office/powerpoint/2010/main" val="1669853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US" altLang="en-US" dirty="0">
                <a:latin typeface="Gill Sans Light" charset="0"/>
                <a:cs typeface="Gill Sans Light" charset="0"/>
              </a:rPr>
              <a:t>Grading (Tentative breakdown)</a:t>
            </a:r>
          </a:p>
        </p:txBody>
      </p:sp>
      <p:sp>
        <p:nvSpPr>
          <p:cNvPr id="38915" name="Content Placeholder 2"/>
          <p:cNvSpPr>
            <a:spLocks noGrp="1"/>
          </p:cNvSpPr>
          <p:nvPr>
            <p:ph idx="1"/>
          </p:nvPr>
        </p:nvSpPr>
        <p:spPr>
          <a:xfrm>
            <a:off x="457200" y="838200"/>
            <a:ext cx="11125200" cy="5638800"/>
          </a:xfrm>
        </p:spPr>
        <p:txBody>
          <a:bodyPr/>
          <a:lstStyle/>
          <a:p>
            <a:pPr>
              <a:defRPr/>
            </a:pPr>
            <a:r>
              <a:rPr lang="en-US" dirty="0">
                <a:ea typeface="ＭＳ Ｐゴシック" charset="0"/>
              </a:rPr>
              <a:t>36% three midterms (12% each)</a:t>
            </a:r>
          </a:p>
          <a:p>
            <a:pPr lvl="1">
              <a:defRPr/>
            </a:pPr>
            <a:r>
              <a:rPr lang="en-US" dirty="0">
                <a:solidFill>
                  <a:srgbClr val="FF0000"/>
                </a:solidFill>
                <a:ea typeface="ＭＳ Ｐゴシック" charset="0"/>
              </a:rPr>
              <a:t>Thursday, 10/3 (7-9pm or 8-10pm), No class on day of Midterm</a:t>
            </a:r>
          </a:p>
          <a:p>
            <a:pPr lvl="1">
              <a:defRPr/>
            </a:pPr>
            <a:r>
              <a:rPr lang="en-US" dirty="0">
                <a:solidFill>
                  <a:srgbClr val="FF0000"/>
                </a:solidFill>
                <a:ea typeface="ＭＳ Ｐゴシック" charset="0"/>
              </a:rPr>
              <a:t>Tuesday, 11/05 (7-9pm or 8-10pm), No class on day of Midterm</a:t>
            </a:r>
          </a:p>
          <a:p>
            <a:pPr lvl="1">
              <a:defRPr/>
            </a:pPr>
            <a:r>
              <a:rPr lang="en-US" dirty="0">
                <a:solidFill>
                  <a:srgbClr val="FF0000"/>
                </a:solidFill>
                <a:ea typeface="ＭＳ Ｐゴシック" charset="0"/>
              </a:rPr>
              <a:t>Thursday, 12/05 (7-9pm or 8-10pm), No class on day of Midterm</a:t>
            </a:r>
          </a:p>
          <a:p>
            <a:pPr lvl="1">
              <a:defRPr/>
            </a:pPr>
            <a:r>
              <a:rPr lang="en-US" dirty="0">
                <a:ea typeface="ＭＳ Ｐゴシック" charset="0"/>
              </a:rPr>
              <a:t>These will be IN-PERSON!</a:t>
            </a:r>
          </a:p>
          <a:p>
            <a:pPr>
              <a:defRPr/>
            </a:pPr>
            <a:r>
              <a:rPr lang="en-US" dirty="0">
                <a:ea typeface="ＭＳ Ｐゴシック" charset="0"/>
              </a:rPr>
              <a:t>36% projects </a:t>
            </a:r>
          </a:p>
          <a:p>
            <a:pPr>
              <a:defRPr/>
            </a:pPr>
            <a:r>
              <a:rPr lang="en-US" dirty="0">
                <a:ea typeface="ＭＳ Ｐゴシック" charset="0"/>
              </a:rPr>
              <a:t>18% homework</a:t>
            </a:r>
          </a:p>
          <a:p>
            <a:pPr>
              <a:defRPr/>
            </a:pPr>
            <a:r>
              <a:rPr lang="en-US" dirty="0">
                <a:ea typeface="ＭＳ Ｐゴシック" charset="0"/>
              </a:rPr>
              <a:t>10% participation (Sections, Lecture, …)</a:t>
            </a:r>
          </a:p>
          <a:p>
            <a:pPr>
              <a:defRPr/>
            </a:pPr>
            <a:r>
              <a:rPr lang="en-US" i="1" dirty="0">
                <a:ea typeface="ＭＳ Ｐゴシック" charset="0"/>
              </a:rPr>
              <a:t>No final exam</a:t>
            </a:r>
            <a:endParaRPr lang="en-US" dirty="0">
              <a:ea typeface="ＭＳ Ｐゴシック" charset="0"/>
            </a:endParaRPr>
          </a:p>
          <a:p>
            <a:pPr>
              <a:defRPr/>
            </a:pPr>
            <a:r>
              <a:rPr lang="en-US" dirty="0">
                <a:ea typeface="ＭＳ Ｐゴシック" charset="0"/>
              </a:rPr>
              <a:t>Projects</a:t>
            </a:r>
          </a:p>
          <a:p>
            <a:pPr lvl="1">
              <a:defRPr/>
            </a:pPr>
            <a:r>
              <a:rPr lang="en-US" dirty="0">
                <a:ea typeface="ＭＳ Ｐゴシック" charset="0"/>
              </a:rPr>
              <a:t>Initial design document, Design review, Code, Final design</a:t>
            </a:r>
          </a:p>
          <a:p>
            <a:pPr lvl="1">
              <a:defRPr/>
            </a:pPr>
            <a:r>
              <a:rPr lang="en-US" dirty="0">
                <a:ea typeface="ＭＳ Ｐゴシック" charset="0"/>
              </a:rPr>
              <a:t>Submission via </a:t>
            </a:r>
            <a:r>
              <a:rPr lang="en-US" i="1" dirty="0" err="1">
                <a:ea typeface="ＭＳ Ｐゴシック" charset="0"/>
              </a:rPr>
              <a:t>git</a:t>
            </a:r>
            <a:r>
              <a:rPr lang="en-US" i="1" dirty="0">
                <a:ea typeface="ＭＳ Ｐゴシック" charset="0"/>
              </a:rPr>
              <a:t> push </a:t>
            </a:r>
            <a:r>
              <a:rPr lang="en-US" dirty="0">
                <a:ea typeface="ＭＳ Ｐゴシック" charset="0"/>
              </a:rPr>
              <a:t>triggers </a:t>
            </a:r>
            <a:r>
              <a:rPr lang="en-US" dirty="0" err="1">
                <a:ea typeface="ＭＳ Ｐゴシック" charset="0"/>
              </a:rPr>
              <a:t>autograder</a:t>
            </a:r>
            <a:endParaRPr lang="en-US" dirty="0">
              <a:ea typeface="ＭＳ Ｐゴシック" charset="0"/>
            </a:endParaRPr>
          </a:p>
        </p:txBody>
      </p:sp>
    </p:spTree>
    <p:extLst>
      <p:ext uri="{BB962C8B-B14F-4D97-AF65-F5344CB8AC3E}">
        <p14:creationId xmlns:p14="http://schemas.microsoft.com/office/powerpoint/2010/main" val="271983620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70000" y="152400"/>
            <a:ext cx="9550400" cy="533400"/>
          </a:xfrm>
        </p:spPr>
        <p:txBody>
          <a:bodyPr/>
          <a:lstStyle/>
          <a:p>
            <a:pPr>
              <a:defRPr/>
            </a:pPr>
            <a:r>
              <a:rPr lang="en-US" altLang="en-US">
                <a:latin typeface="Gill Sans Light" charset="0"/>
                <a:ea typeface="ＭＳ Ｐゴシック" charset="-128"/>
                <a:cs typeface="Gill Sans Light" charset="0"/>
              </a:rPr>
              <a:t>CS 162 Collaboration Policy</a:t>
            </a:r>
          </a:p>
        </p:txBody>
      </p:sp>
      <p:sp>
        <p:nvSpPr>
          <p:cNvPr id="50178" name="Content Placeholder 2"/>
          <p:cNvSpPr>
            <a:spLocks noGrp="1"/>
          </p:cNvSpPr>
          <p:nvPr>
            <p:ph idx="1"/>
          </p:nvPr>
        </p:nvSpPr>
        <p:spPr>
          <a:xfrm>
            <a:off x="762000" y="685800"/>
            <a:ext cx="10972800" cy="5562600"/>
          </a:xfrm>
        </p:spPr>
        <p:txBody>
          <a:bodyPr/>
          <a:lstStyle/>
          <a:p>
            <a:pPr marL="0" indent="0">
              <a:buNone/>
              <a:defRPr/>
            </a:pPr>
            <a:endParaRPr lang="en-US" sz="1800" dirty="0">
              <a:ea typeface="ＭＳ Ｐゴシック" charset="0"/>
            </a:endParaRPr>
          </a:p>
          <a:p>
            <a:pPr marL="0" indent="0">
              <a:buNone/>
              <a:defRPr/>
            </a:pPr>
            <a:r>
              <a:rPr lang="en-US" dirty="0">
                <a:ea typeface="ＭＳ Ｐゴシック" charset="0"/>
              </a:rPr>
              <a:t>	Explaining a concept to someone in another group</a:t>
            </a:r>
          </a:p>
          <a:p>
            <a:pPr marL="0" indent="0">
              <a:buNone/>
              <a:defRPr/>
            </a:pPr>
            <a:r>
              <a:rPr lang="en-US" dirty="0">
                <a:ea typeface="ＭＳ Ｐゴシック" charset="0"/>
              </a:rPr>
              <a:t>	Discussing algorithms/testing strategies with other groups</a:t>
            </a:r>
          </a:p>
          <a:p>
            <a:pPr marL="0" indent="0">
              <a:buNone/>
              <a:defRPr/>
            </a:pPr>
            <a:r>
              <a:rPr lang="en-US" dirty="0">
                <a:ea typeface="ＭＳ Ｐゴシック" charset="0"/>
              </a:rPr>
              <a:t>	Discussing debugging approaches with other groups</a:t>
            </a:r>
          </a:p>
          <a:p>
            <a:pPr marL="0" indent="0">
              <a:buNone/>
              <a:defRPr/>
            </a:pPr>
            <a:r>
              <a:rPr lang="en-US" dirty="0">
                <a:ea typeface="ＭＳ Ｐゴシック" charset="0"/>
              </a:rPr>
              <a:t>	Searching online for generic algorithms (e.g., hash table) </a:t>
            </a:r>
          </a:p>
          <a:p>
            <a:pPr marL="0" indent="0">
              <a:buNone/>
              <a:defRPr/>
            </a:pPr>
            <a:endParaRPr lang="en-US" sz="1600" dirty="0">
              <a:ea typeface="ＭＳ Ｐゴシック" charset="0"/>
            </a:endParaRPr>
          </a:p>
          <a:p>
            <a:pPr marL="0" indent="0">
              <a:buNone/>
              <a:defRPr/>
            </a:pPr>
            <a:r>
              <a:rPr lang="en-US" dirty="0">
                <a:solidFill>
                  <a:srgbClr val="FF0000"/>
                </a:solidFill>
                <a:ea typeface="ＭＳ Ｐゴシック" charset="0"/>
              </a:rPr>
              <a:t>	Sharing code or test cases with another group</a:t>
            </a:r>
          </a:p>
          <a:p>
            <a:pPr marL="0" indent="0">
              <a:buNone/>
              <a:defRPr/>
            </a:pPr>
            <a:r>
              <a:rPr lang="en-US" dirty="0">
                <a:solidFill>
                  <a:srgbClr val="FF0000"/>
                </a:solidFill>
                <a:ea typeface="ＭＳ Ｐゴシック" charset="0"/>
              </a:rPr>
              <a:t>	Copying OR reading another group’s code or test cases</a:t>
            </a:r>
          </a:p>
          <a:p>
            <a:pPr marL="0" indent="0">
              <a:buNone/>
              <a:defRPr/>
            </a:pPr>
            <a:r>
              <a:rPr lang="en-US" dirty="0">
                <a:solidFill>
                  <a:srgbClr val="FF0000"/>
                </a:solidFill>
                <a:ea typeface="ＭＳ Ｐゴシック" charset="0"/>
              </a:rPr>
              <a:t>	Copying OR reading online code or test cases from prior years</a:t>
            </a:r>
            <a:endParaRPr lang="en-US" dirty="0">
              <a:ea typeface="ＭＳ Ｐゴシック" charset="0"/>
            </a:endParaRPr>
          </a:p>
          <a:p>
            <a:pPr marL="0" indent="0">
              <a:buNone/>
              <a:defRPr/>
            </a:pPr>
            <a:r>
              <a:rPr lang="en-US" dirty="0">
                <a:solidFill>
                  <a:srgbClr val="FF0000"/>
                </a:solidFill>
                <a:ea typeface="ＭＳ Ｐゴシック" charset="0"/>
              </a:rPr>
              <a:t>	Helping someone in another group to debug their code</a:t>
            </a:r>
          </a:p>
          <a:p>
            <a:pPr marL="0" indent="0">
              <a:buNone/>
              <a:defRPr/>
            </a:pPr>
            <a:endParaRPr lang="en-US" sz="1100" dirty="0">
              <a:ea typeface="ＭＳ Ｐゴシック" charset="0"/>
            </a:endParaRPr>
          </a:p>
          <a:p>
            <a:pPr>
              <a:buFont typeface="Arial" panose="020B0604020202020204" pitchFamily="34" charset="0"/>
              <a:buChar char="•"/>
              <a:defRPr/>
            </a:pPr>
            <a:r>
              <a:rPr lang="en-US" dirty="0">
                <a:ea typeface="ＭＳ Ｐゴシック" charset="0"/>
              </a:rPr>
              <a:t>We compare all project submissions against prior year submissions and online solutions and will take actions (described on the course overview page) against offenders </a:t>
            </a:r>
          </a:p>
          <a:p>
            <a:pPr>
              <a:buFont typeface="Arial" panose="020B0604020202020204" pitchFamily="34" charset="0"/>
              <a:buChar char="•"/>
              <a:defRPr/>
            </a:pPr>
            <a:r>
              <a:rPr lang="en-US" dirty="0">
                <a:ea typeface="ＭＳ Ｐゴシック" charset="0"/>
              </a:rPr>
              <a:t>Don’t put a friend in a bad position by asking for help that they shouldn’t give!</a:t>
            </a:r>
          </a:p>
          <a:p>
            <a:pPr marL="0" indent="0">
              <a:buNone/>
              <a:defRPr/>
            </a:pPr>
            <a:endParaRPr lang="en-US" sz="1400" dirty="0">
              <a:ea typeface="ＭＳ Ｐゴシック" charset="0"/>
            </a:endParaRPr>
          </a:p>
          <a:p>
            <a:pPr marL="0" indent="0">
              <a:buNone/>
              <a:defRPr/>
            </a:pPr>
            <a:endParaRPr lang="en-US" dirty="0">
              <a:ea typeface="ＭＳ Ｐゴシック" charset="0"/>
            </a:endParaRPr>
          </a:p>
        </p:txBody>
      </p:sp>
      <p:pic>
        <p:nvPicPr>
          <p:cNvPr id="50179" name="Picture 3" descr="red x.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12800" y="3389314"/>
            <a:ext cx="649288" cy="649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0" name="Picture 4" descr="green check.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0400" y="1524000"/>
            <a:ext cx="939800" cy="93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847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 calcmode="lin" valueType="num">
                                      <p:cBhvr additive="base">
                                        <p:cTn id="7" dur="500" fill="hold"/>
                                        <p:tgtEl>
                                          <p:spTgt spid="50178">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178">
                                            <p:txEl>
                                              <p:pRg st="2" end="2"/>
                                            </p:txEl>
                                          </p:spTgt>
                                        </p:tgtEl>
                                        <p:attrNameLst>
                                          <p:attrName>style.visibility</p:attrName>
                                        </p:attrNameLst>
                                      </p:cBhvr>
                                      <p:to>
                                        <p:strVal val="visible"/>
                                      </p:to>
                                    </p:set>
                                    <p:anim calcmode="lin" valueType="num">
                                      <p:cBhvr additive="base">
                                        <p:cTn id="13" dur="500" fill="hold"/>
                                        <p:tgtEl>
                                          <p:spTgt spid="50178">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0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178">
                                            <p:txEl>
                                              <p:pRg st="3" end="3"/>
                                            </p:txEl>
                                          </p:spTgt>
                                        </p:tgtEl>
                                        <p:attrNameLst>
                                          <p:attrName>style.visibility</p:attrName>
                                        </p:attrNameLst>
                                      </p:cBhvr>
                                      <p:to>
                                        <p:strVal val="visible"/>
                                      </p:to>
                                    </p:set>
                                    <p:anim calcmode="lin" valueType="num">
                                      <p:cBhvr additive="base">
                                        <p:cTn id="19" dur="500" fill="hold"/>
                                        <p:tgtEl>
                                          <p:spTgt spid="50178">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0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0178">
                                            <p:txEl>
                                              <p:pRg st="4" end="4"/>
                                            </p:txEl>
                                          </p:spTgt>
                                        </p:tgtEl>
                                        <p:attrNameLst>
                                          <p:attrName>style.visibility</p:attrName>
                                        </p:attrNameLst>
                                      </p:cBhvr>
                                      <p:to>
                                        <p:strVal val="visible"/>
                                      </p:to>
                                    </p:set>
                                    <p:anim calcmode="lin" valueType="num">
                                      <p:cBhvr additive="base">
                                        <p:cTn id="25" dur="500" fill="hold"/>
                                        <p:tgtEl>
                                          <p:spTgt spid="50178">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0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50180"/>
                                        </p:tgtEl>
                                        <p:attrNameLst>
                                          <p:attrName>style.visibility</p:attrName>
                                        </p:attrNameLst>
                                      </p:cBhvr>
                                      <p:to>
                                        <p:strVal val="visible"/>
                                      </p:to>
                                    </p:set>
                                    <p:animEffect transition="in" filter="wipe(down)">
                                      <p:cBhvr>
                                        <p:cTn id="31" dur="435">
                                          <p:stCondLst>
                                            <p:cond delay="0"/>
                                          </p:stCondLst>
                                        </p:cTn>
                                        <p:tgtEl>
                                          <p:spTgt spid="50180"/>
                                        </p:tgtEl>
                                      </p:cBhvr>
                                    </p:animEffect>
                                    <p:anim calcmode="lin" valueType="num">
                                      <p:cBhvr>
                                        <p:cTn id="32" dur="1367" tmFilter="0,0; 0.14,0.36; 0.43,0.73; 0.71,0.91; 1.0,1.0">
                                          <p:stCondLst>
                                            <p:cond delay="0"/>
                                          </p:stCondLst>
                                        </p:cTn>
                                        <p:tgtEl>
                                          <p:spTgt spid="50180"/>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0180"/>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0180"/>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0180"/>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0180"/>
                                        </p:tgtEl>
                                        <p:attrNameLst>
                                          <p:attrName>ppt_y</p:attrName>
                                        </p:attrNameLst>
                                      </p:cBhvr>
                                      <p:tavLst>
                                        <p:tav tm="0" fmla="#ppt_y-sin(pi*$)/81">
                                          <p:val>
                                            <p:fltVal val="0"/>
                                          </p:val>
                                        </p:tav>
                                        <p:tav tm="100000">
                                          <p:val>
                                            <p:fltVal val="1"/>
                                          </p:val>
                                        </p:tav>
                                      </p:tavLst>
                                    </p:anim>
                                    <p:animScale>
                                      <p:cBhvr>
                                        <p:cTn id="37" dur="20">
                                          <p:stCondLst>
                                            <p:cond delay="487"/>
                                          </p:stCondLst>
                                        </p:cTn>
                                        <p:tgtEl>
                                          <p:spTgt spid="50180"/>
                                        </p:tgtEl>
                                      </p:cBhvr>
                                      <p:to x="100000" y="60000"/>
                                    </p:animScale>
                                    <p:animScale>
                                      <p:cBhvr>
                                        <p:cTn id="38" dur="124" decel="50000">
                                          <p:stCondLst>
                                            <p:cond delay="507"/>
                                          </p:stCondLst>
                                        </p:cTn>
                                        <p:tgtEl>
                                          <p:spTgt spid="50180"/>
                                        </p:tgtEl>
                                      </p:cBhvr>
                                      <p:to x="100000" y="100000"/>
                                    </p:animScale>
                                    <p:animScale>
                                      <p:cBhvr>
                                        <p:cTn id="39" dur="20">
                                          <p:stCondLst>
                                            <p:cond delay="984"/>
                                          </p:stCondLst>
                                        </p:cTn>
                                        <p:tgtEl>
                                          <p:spTgt spid="50180"/>
                                        </p:tgtEl>
                                      </p:cBhvr>
                                      <p:to x="100000" y="80000"/>
                                    </p:animScale>
                                    <p:animScale>
                                      <p:cBhvr>
                                        <p:cTn id="40" dur="124" decel="50000">
                                          <p:stCondLst>
                                            <p:cond delay="1004"/>
                                          </p:stCondLst>
                                        </p:cTn>
                                        <p:tgtEl>
                                          <p:spTgt spid="50180"/>
                                        </p:tgtEl>
                                      </p:cBhvr>
                                      <p:to x="100000" y="100000"/>
                                    </p:animScale>
                                    <p:animScale>
                                      <p:cBhvr>
                                        <p:cTn id="41" dur="20">
                                          <p:stCondLst>
                                            <p:cond delay="1231"/>
                                          </p:stCondLst>
                                        </p:cTn>
                                        <p:tgtEl>
                                          <p:spTgt spid="50180"/>
                                        </p:tgtEl>
                                      </p:cBhvr>
                                      <p:to x="100000" y="90000"/>
                                    </p:animScale>
                                    <p:animScale>
                                      <p:cBhvr>
                                        <p:cTn id="42" dur="124" decel="50000">
                                          <p:stCondLst>
                                            <p:cond delay="1251"/>
                                          </p:stCondLst>
                                        </p:cTn>
                                        <p:tgtEl>
                                          <p:spTgt spid="50180"/>
                                        </p:tgtEl>
                                      </p:cBhvr>
                                      <p:to x="100000" y="100000"/>
                                    </p:animScale>
                                    <p:animScale>
                                      <p:cBhvr>
                                        <p:cTn id="43" dur="20">
                                          <p:stCondLst>
                                            <p:cond delay="1356"/>
                                          </p:stCondLst>
                                        </p:cTn>
                                        <p:tgtEl>
                                          <p:spTgt spid="50180"/>
                                        </p:tgtEl>
                                      </p:cBhvr>
                                      <p:to x="100000" y="95000"/>
                                    </p:animScale>
                                    <p:animScale>
                                      <p:cBhvr>
                                        <p:cTn id="44" dur="124" decel="50000">
                                          <p:stCondLst>
                                            <p:cond delay="1376"/>
                                          </p:stCondLst>
                                        </p:cTn>
                                        <p:tgtEl>
                                          <p:spTgt spid="50180"/>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0178">
                                            <p:txEl>
                                              <p:pRg st="6" end="6"/>
                                            </p:txEl>
                                          </p:spTgt>
                                        </p:tgtEl>
                                        <p:attrNameLst>
                                          <p:attrName>style.visibility</p:attrName>
                                        </p:attrNameLst>
                                      </p:cBhvr>
                                      <p:to>
                                        <p:strVal val="visible"/>
                                      </p:to>
                                    </p:set>
                                    <p:anim calcmode="lin" valueType="num">
                                      <p:cBhvr additive="base">
                                        <p:cTn id="49" dur="500" fill="hold"/>
                                        <p:tgtEl>
                                          <p:spTgt spid="50178">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0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0178">
                                            <p:txEl>
                                              <p:pRg st="7" end="7"/>
                                            </p:txEl>
                                          </p:spTgt>
                                        </p:tgtEl>
                                        <p:attrNameLst>
                                          <p:attrName>style.visibility</p:attrName>
                                        </p:attrNameLst>
                                      </p:cBhvr>
                                      <p:to>
                                        <p:strVal val="visible"/>
                                      </p:to>
                                    </p:set>
                                    <p:anim calcmode="lin" valueType="num">
                                      <p:cBhvr additive="base">
                                        <p:cTn id="55" dur="500" fill="hold"/>
                                        <p:tgtEl>
                                          <p:spTgt spid="50178">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0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0178">
                                            <p:txEl>
                                              <p:pRg st="8" end="8"/>
                                            </p:txEl>
                                          </p:spTgt>
                                        </p:tgtEl>
                                        <p:attrNameLst>
                                          <p:attrName>style.visibility</p:attrName>
                                        </p:attrNameLst>
                                      </p:cBhvr>
                                      <p:to>
                                        <p:strVal val="visible"/>
                                      </p:to>
                                    </p:set>
                                    <p:anim calcmode="lin" valueType="num">
                                      <p:cBhvr additive="base">
                                        <p:cTn id="61" dur="500" fill="hold"/>
                                        <p:tgtEl>
                                          <p:spTgt spid="50178">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017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0178">
                                            <p:txEl>
                                              <p:pRg st="9" end="9"/>
                                            </p:txEl>
                                          </p:spTgt>
                                        </p:tgtEl>
                                        <p:attrNameLst>
                                          <p:attrName>style.visibility</p:attrName>
                                        </p:attrNameLst>
                                      </p:cBhvr>
                                      <p:to>
                                        <p:strVal val="visible"/>
                                      </p:to>
                                    </p:set>
                                    <p:anim calcmode="lin" valueType="num">
                                      <p:cBhvr additive="base">
                                        <p:cTn id="67" dur="500" fill="hold"/>
                                        <p:tgtEl>
                                          <p:spTgt spid="50178">
                                            <p:txEl>
                                              <p:pRg st="9" end="9"/>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5017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nodeType="clickEffect">
                                  <p:stCondLst>
                                    <p:cond delay="0"/>
                                  </p:stCondLst>
                                  <p:childTnLst>
                                    <p:set>
                                      <p:cBhvr>
                                        <p:cTn id="72" dur="1" fill="hold">
                                          <p:stCondLst>
                                            <p:cond delay="0"/>
                                          </p:stCondLst>
                                        </p:cTn>
                                        <p:tgtEl>
                                          <p:spTgt spid="50179"/>
                                        </p:tgtEl>
                                        <p:attrNameLst>
                                          <p:attrName>style.visibility</p:attrName>
                                        </p:attrNameLst>
                                      </p:cBhvr>
                                      <p:to>
                                        <p:strVal val="visible"/>
                                      </p:to>
                                    </p:set>
                                    <p:animEffect transition="in" filter="wipe(down)">
                                      <p:cBhvr>
                                        <p:cTn id="73" dur="435">
                                          <p:stCondLst>
                                            <p:cond delay="0"/>
                                          </p:stCondLst>
                                        </p:cTn>
                                        <p:tgtEl>
                                          <p:spTgt spid="50179"/>
                                        </p:tgtEl>
                                      </p:cBhvr>
                                    </p:animEffect>
                                    <p:anim calcmode="lin" valueType="num">
                                      <p:cBhvr>
                                        <p:cTn id="74" dur="1367" tmFilter="0,0; 0.14,0.36; 0.43,0.73; 0.71,0.91; 1.0,1.0">
                                          <p:stCondLst>
                                            <p:cond delay="0"/>
                                          </p:stCondLst>
                                        </p:cTn>
                                        <p:tgtEl>
                                          <p:spTgt spid="50179"/>
                                        </p:tgtEl>
                                        <p:attrNameLst>
                                          <p:attrName>ppt_x</p:attrName>
                                        </p:attrNameLst>
                                      </p:cBhvr>
                                      <p:tavLst>
                                        <p:tav tm="0">
                                          <p:val>
                                            <p:strVal val="#ppt_x-0.25"/>
                                          </p:val>
                                        </p:tav>
                                        <p:tav tm="100000">
                                          <p:val>
                                            <p:strVal val="#ppt_x"/>
                                          </p:val>
                                        </p:tav>
                                      </p:tavLst>
                                    </p:anim>
                                    <p:anim calcmode="lin" valueType="num">
                                      <p:cBhvr>
                                        <p:cTn id="75" dur="498" tmFilter="0.0,0.0; 0.25,0.07; 0.50,0.2; 0.75,0.467; 1.0,1.0">
                                          <p:stCondLst>
                                            <p:cond delay="0"/>
                                          </p:stCondLst>
                                        </p:cTn>
                                        <p:tgtEl>
                                          <p:spTgt spid="50179"/>
                                        </p:tgtEl>
                                        <p:attrNameLst>
                                          <p:attrName>ppt_y</p:attrName>
                                        </p:attrNameLst>
                                      </p:cBhvr>
                                      <p:tavLst>
                                        <p:tav tm="0" fmla="#ppt_y-sin(pi*$)/3">
                                          <p:val>
                                            <p:fltVal val="0.5"/>
                                          </p:val>
                                        </p:tav>
                                        <p:tav tm="100000">
                                          <p:val>
                                            <p:fltVal val="1"/>
                                          </p:val>
                                        </p:tav>
                                      </p:tavLst>
                                    </p:anim>
                                    <p:anim calcmode="lin" valueType="num">
                                      <p:cBhvr>
                                        <p:cTn id="76" dur="498" tmFilter="0, 0; 0.125,0.2665; 0.25,0.4; 0.375,0.465; 0.5,0.5;  0.625,0.535; 0.75,0.6; 0.875,0.7335; 1,1">
                                          <p:stCondLst>
                                            <p:cond delay="498"/>
                                          </p:stCondLst>
                                        </p:cTn>
                                        <p:tgtEl>
                                          <p:spTgt spid="50179"/>
                                        </p:tgtEl>
                                        <p:attrNameLst>
                                          <p:attrName>ppt_y</p:attrName>
                                        </p:attrNameLst>
                                      </p:cBhvr>
                                      <p:tavLst>
                                        <p:tav tm="0" fmla="#ppt_y-sin(pi*$)/9">
                                          <p:val>
                                            <p:fltVal val="0"/>
                                          </p:val>
                                        </p:tav>
                                        <p:tav tm="100000">
                                          <p:val>
                                            <p:fltVal val="1"/>
                                          </p:val>
                                        </p:tav>
                                      </p:tavLst>
                                    </p:anim>
                                    <p:anim calcmode="lin" valueType="num">
                                      <p:cBhvr>
                                        <p:cTn id="77" dur="249" tmFilter="0, 0; 0.125,0.2665; 0.25,0.4; 0.375,0.465; 0.5,0.5;  0.625,0.535; 0.75,0.6; 0.875,0.7335; 1,1">
                                          <p:stCondLst>
                                            <p:cond delay="993"/>
                                          </p:stCondLst>
                                        </p:cTn>
                                        <p:tgtEl>
                                          <p:spTgt spid="50179"/>
                                        </p:tgtEl>
                                        <p:attrNameLst>
                                          <p:attrName>ppt_y</p:attrName>
                                        </p:attrNameLst>
                                      </p:cBhvr>
                                      <p:tavLst>
                                        <p:tav tm="0" fmla="#ppt_y-sin(pi*$)/27">
                                          <p:val>
                                            <p:fltVal val="0"/>
                                          </p:val>
                                        </p:tav>
                                        <p:tav tm="100000">
                                          <p:val>
                                            <p:fltVal val="1"/>
                                          </p:val>
                                        </p:tav>
                                      </p:tavLst>
                                    </p:anim>
                                    <p:anim calcmode="lin" valueType="num">
                                      <p:cBhvr>
                                        <p:cTn id="78" dur="123" tmFilter="0, 0; 0.125,0.2665; 0.25,0.4; 0.375,0.465; 0.5,0.5;  0.625,0.535; 0.75,0.6; 0.875,0.7335; 1,1">
                                          <p:stCondLst>
                                            <p:cond delay="1242"/>
                                          </p:stCondLst>
                                        </p:cTn>
                                        <p:tgtEl>
                                          <p:spTgt spid="50179"/>
                                        </p:tgtEl>
                                        <p:attrNameLst>
                                          <p:attrName>ppt_y</p:attrName>
                                        </p:attrNameLst>
                                      </p:cBhvr>
                                      <p:tavLst>
                                        <p:tav tm="0" fmla="#ppt_y-sin(pi*$)/81">
                                          <p:val>
                                            <p:fltVal val="0"/>
                                          </p:val>
                                        </p:tav>
                                        <p:tav tm="100000">
                                          <p:val>
                                            <p:fltVal val="1"/>
                                          </p:val>
                                        </p:tav>
                                      </p:tavLst>
                                    </p:anim>
                                    <p:animScale>
                                      <p:cBhvr>
                                        <p:cTn id="79" dur="20">
                                          <p:stCondLst>
                                            <p:cond delay="487"/>
                                          </p:stCondLst>
                                        </p:cTn>
                                        <p:tgtEl>
                                          <p:spTgt spid="50179"/>
                                        </p:tgtEl>
                                      </p:cBhvr>
                                      <p:to x="100000" y="60000"/>
                                    </p:animScale>
                                    <p:animScale>
                                      <p:cBhvr>
                                        <p:cTn id="80" dur="124" decel="50000">
                                          <p:stCondLst>
                                            <p:cond delay="507"/>
                                          </p:stCondLst>
                                        </p:cTn>
                                        <p:tgtEl>
                                          <p:spTgt spid="50179"/>
                                        </p:tgtEl>
                                      </p:cBhvr>
                                      <p:to x="100000" y="100000"/>
                                    </p:animScale>
                                    <p:animScale>
                                      <p:cBhvr>
                                        <p:cTn id="81" dur="20">
                                          <p:stCondLst>
                                            <p:cond delay="984"/>
                                          </p:stCondLst>
                                        </p:cTn>
                                        <p:tgtEl>
                                          <p:spTgt spid="50179"/>
                                        </p:tgtEl>
                                      </p:cBhvr>
                                      <p:to x="100000" y="80000"/>
                                    </p:animScale>
                                    <p:animScale>
                                      <p:cBhvr>
                                        <p:cTn id="82" dur="124" decel="50000">
                                          <p:stCondLst>
                                            <p:cond delay="1004"/>
                                          </p:stCondLst>
                                        </p:cTn>
                                        <p:tgtEl>
                                          <p:spTgt spid="50179"/>
                                        </p:tgtEl>
                                      </p:cBhvr>
                                      <p:to x="100000" y="100000"/>
                                    </p:animScale>
                                    <p:animScale>
                                      <p:cBhvr>
                                        <p:cTn id="83" dur="20">
                                          <p:stCondLst>
                                            <p:cond delay="1231"/>
                                          </p:stCondLst>
                                        </p:cTn>
                                        <p:tgtEl>
                                          <p:spTgt spid="50179"/>
                                        </p:tgtEl>
                                      </p:cBhvr>
                                      <p:to x="100000" y="90000"/>
                                    </p:animScale>
                                    <p:animScale>
                                      <p:cBhvr>
                                        <p:cTn id="84" dur="124" decel="50000">
                                          <p:stCondLst>
                                            <p:cond delay="1251"/>
                                          </p:stCondLst>
                                        </p:cTn>
                                        <p:tgtEl>
                                          <p:spTgt spid="50179"/>
                                        </p:tgtEl>
                                      </p:cBhvr>
                                      <p:to x="100000" y="100000"/>
                                    </p:animScale>
                                    <p:animScale>
                                      <p:cBhvr>
                                        <p:cTn id="85" dur="20">
                                          <p:stCondLst>
                                            <p:cond delay="1356"/>
                                          </p:stCondLst>
                                        </p:cTn>
                                        <p:tgtEl>
                                          <p:spTgt spid="50179"/>
                                        </p:tgtEl>
                                      </p:cBhvr>
                                      <p:to x="100000" y="95000"/>
                                    </p:animScale>
                                    <p:animScale>
                                      <p:cBhvr>
                                        <p:cTn id="86" dur="124" decel="50000">
                                          <p:stCondLst>
                                            <p:cond delay="1376"/>
                                          </p:stCondLst>
                                        </p:cTn>
                                        <p:tgtEl>
                                          <p:spTgt spid="50179"/>
                                        </p:tgtEl>
                                      </p:cBhvr>
                                      <p:to x="100000" y="100000"/>
                                    </p:animScale>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50178">
                                            <p:txEl>
                                              <p:pRg st="11" end="11"/>
                                            </p:txEl>
                                          </p:spTgt>
                                        </p:tgtEl>
                                        <p:attrNameLst>
                                          <p:attrName>style.visibility</p:attrName>
                                        </p:attrNameLst>
                                      </p:cBhvr>
                                      <p:to>
                                        <p:strVal val="visible"/>
                                      </p:to>
                                    </p:set>
                                    <p:anim calcmode="lin" valueType="num">
                                      <p:cBhvr additive="base">
                                        <p:cTn id="91" dur="500" fill="hold"/>
                                        <p:tgtEl>
                                          <p:spTgt spid="50178">
                                            <p:txEl>
                                              <p:pRg st="11" end="11"/>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50178">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50178">
                                            <p:txEl>
                                              <p:pRg st="12" end="12"/>
                                            </p:txEl>
                                          </p:spTgt>
                                        </p:tgtEl>
                                        <p:attrNameLst>
                                          <p:attrName>style.visibility</p:attrName>
                                        </p:attrNameLst>
                                      </p:cBhvr>
                                      <p:to>
                                        <p:strVal val="visible"/>
                                      </p:to>
                                    </p:set>
                                    <p:anim calcmode="lin" valueType="num">
                                      <p:cBhvr additive="base">
                                        <p:cTn id="97" dur="500" fill="hold"/>
                                        <p:tgtEl>
                                          <p:spTgt spid="50178">
                                            <p:txEl>
                                              <p:pRg st="12" end="12"/>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50178">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defRPr/>
            </a:pPr>
            <a:r>
              <a:rPr lang="en-US" altLang="en-US">
                <a:latin typeface="Gill Sans Light" charset="0"/>
                <a:cs typeface="Gill Sans Light" charset="0"/>
              </a:rPr>
              <a:t>Lecture Goal</a:t>
            </a:r>
          </a:p>
        </p:txBody>
      </p:sp>
      <p:sp>
        <p:nvSpPr>
          <p:cNvPr id="268291" name="Rectangle 3"/>
          <p:cNvSpPr>
            <a:spLocks noGrp="1" noChangeArrowheads="1"/>
          </p:cNvSpPr>
          <p:nvPr>
            <p:ph type="body" idx="1"/>
          </p:nvPr>
        </p:nvSpPr>
        <p:spPr>
          <a:xfrm>
            <a:off x="1676400" y="2514600"/>
            <a:ext cx="8839200" cy="1752600"/>
          </a:xfrm>
        </p:spPr>
        <p:txBody>
          <a:bodyPr/>
          <a:lstStyle/>
          <a:p>
            <a:pPr algn="ctr">
              <a:buFontTx/>
              <a:buNone/>
              <a:defRPr/>
            </a:pPr>
            <a:r>
              <a:rPr lang="en-US" altLang="en-US" sz="4800" dirty="0">
                <a:solidFill>
                  <a:schemeClr val="hlink"/>
                </a:solidFill>
              </a:rPr>
              <a:t>Interactive!!!</a:t>
            </a:r>
          </a:p>
          <a:p>
            <a:pPr algn="ctr">
              <a:buFontTx/>
              <a:buNone/>
              <a:defRPr/>
            </a:pPr>
            <a:r>
              <a:rPr lang="en-US" altLang="en-US" sz="4800" dirty="0">
                <a:solidFill>
                  <a:schemeClr val="hlink"/>
                </a:solidFill>
              </a:rPr>
              <a:t>Ask Questions in Chat</a:t>
            </a:r>
          </a:p>
        </p:txBody>
      </p:sp>
    </p:spTree>
    <p:extLst>
      <p:ext uri="{BB962C8B-B14F-4D97-AF65-F5344CB8AC3E}">
        <p14:creationId xmlns:p14="http://schemas.microsoft.com/office/powerpoint/2010/main" val="3392685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8291">
                                            <p:txEl>
                                              <p:pRg st="0" end="0"/>
                                            </p:txEl>
                                          </p:spTgt>
                                        </p:tgtEl>
                                        <p:attrNameLst>
                                          <p:attrName>style.visibility</p:attrName>
                                        </p:attrNameLst>
                                      </p:cBhvr>
                                      <p:to>
                                        <p:strVal val="visible"/>
                                      </p:to>
                                    </p:set>
                                    <p:anim calcmode="lin" valueType="num">
                                      <p:cBhvr>
                                        <p:cTn id="7" dur="500" fill="hold"/>
                                        <p:tgtEl>
                                          <p:spTgt spid="268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6829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26829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26829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268291">
                                            <p:txEl>
                                              <p:pRg st="1" end="1"/>
                                            </p:txEl>
                                          </p:spTgt>
                                        </p:tgtEl>
                                        <p:attrNameLst>
                                          <p:attrName>style.visibility</p:attrName>
                                        </p:attrNameLst>
                                      </p:cBhvr>
                                      <p:to>
                                        <p:strVal val="visible"/>
                                      </p:to>
                                    </p:set>
                                    <p:anim calcmode="lin" valueType="num">
                                      <p:cBhvr>
                                        <p:cTn id="15" dur="500" fill="hold"/>
                                        <p:tgtEl>
                                          <p:spTgt spid="268291">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268291">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268291">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268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8A5C-7D43-EF3C-A4CD-B589C198F3C5}"/>
              </a:ext>
            </a:extLst>
          </p:cNvPr>
          <p:cNvSpPr>
            <a:spLocks noGrp="1"/>
          </p:cNvSpPr>
          <p:nvPr>
            <p:ph type="title"/>
          </p:nvPr>
        </p:nvSpPr>
        <p:spPr/>
        <p:txBody>
          <a:bodyPr/>
          <a:lstStyle/>
          <a:p>
            <a:r>
              <a:rPr lang="en-US" dirty="0"/>
              <a:t>What is an operating system?</a:t>
            </a:r>
          </a:p>
        </p:txBody>
      </p:sp>
      <p:pic>
        <p:nvPicPr>
          <p:cNvPr id="3074" name="Picture 2" descr="Apple iPhone 14 Pro – Teardown Report">
            <a:extLst>
              <a:ext uri="{FF2B5EF4-FFF2-40B4-BE49-F238E27FC236}">
                <a16:creationId xmlns:a16="http://schemas.microsoft.com/office/drawing/2014/main" id="{22509DDF-284E-9C9F-C3E7-DE7A1F89D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012" y="4533721"/>
            <a:ext cx="3269382" cy="21718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EAE91C-7C73-7340-BE30-D9B6B6E6A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94" y="993209"/>
            <a:ext cx="1204210" cy="2171879"/>
          </a:xfrm>
          <a:prstGeom prst="rect">
            <a:avLst/>
          </a:prstGeom>
        </p:spPr>
      </p:pic>
      <p:pic>
        <p:nvPicPr>
          <p:cNvPr id="7" name="Picture 6">
            <a:extLst>
              <a:ext uri="{FF2B5EF4-FFF2-40B4-BE49-F238E27FC236}">
                <a16:creationId xmlns:a16="http://schemas.microsoft.com/office/drawing/2014/main" id="{E4551A66-575D-FC91-1386-15B230A89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194" y="1028521"/>
            <a:ext cx="987833" cy="2171879"/>
          </a:xfrm>
          <a:prstGeom prst="rect">
            <a:avLst/>
          </a:prstGeom>
        </p:spPr>
      </p:pic>
      <p:pic>
        <p:nvPicPr>
          <p:cNvPr id="9" name="Picture 8">
            <a:extLst>
              <a:ext uri="{FF2B5EF4-FFF2-40B4-BE49-F238E27FC236}">
                <a16:creationId xmlns:a16="http://schemas.microsoft.com/office/drawing/2014/main" id="{9685BF18-1E51-1D86-88FC-EE2E1A839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0594" y="993209"/>
            <a:ext cx="1223406" cy="2188606"/>
          </a:xfrm>
          <a:prstGeom prst="rect">
            <a:avLst/>
          </a:prstGeom>
          <a:ln>
            <a:solidFill>
              <a:schemeClr val="bg2">
                <a:lumMod val="75000"/>
              </a:schemeClr>
            </a:solidFill>
          </a:ln>
        </p:spPr>
      </p:pic>
      <p:pic>
        <p:nvPicPr>
          <p:cNvPr id="3076" name="Picture 4" descr="Laptop and Notebook Brief">
            <a:extLst>
              <a:ext uri="{FF2B5EF4-FFF2-40B4-BE49-F238E27FC236}">
                <a16:creationId xmlns:a16="http://schemas.microsoft.com/office/drawing/2014/main" id="{5D58B3E0-32D4-8D21-BFD7-631A544B7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7875" y="4172549"/>
            <a:ext cx="3263062" cy="253305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383CA5B-7FAD-5146-4B0F-F31229A7B2E8}"/>
              </a:ext>
            </a:extLst>
          </p:cNvPr>
          <p:cNvGrpSpPr/>
          <p:nvPr/>
        </p:nvGrpSpPr>
        <p:grpSpPr>
          <a:xfrm>
            <a:off x="6280285" y="1234752"/>
            <a:ext cx="5425622" cy="1450700"/>
            <a:chOff x="6280285" y="1234752"/>
            <a:chExt cx="5425622" cy="1450700"/>
          </a:xfrm>
        </p:grpSpPr>
        <p:pic>
          <p:nvPicPr>
            <p:cNvPr id="3078" name="Picture 6" descr="Why VS Code remains a developer favorite, year after year - ShiftMag">
              <a:extLst>
                <a:ext uri="{FF2B5EF4-FFF2-40B4-BE49-F238E27FC236}">
                  <a16:creationId xmlns:a16="http://schemas.microsoft.com/office/drawing/2014/main" id="{0B742F3A-CB15-E8E1-D475-ECB517CDF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0285" y="1234752"/>
              <a:ext cx="2763237" cy="1450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est PS4 and PS5 Racing Games for 2022 ...">
              <a:extLst>
                <a:ext uri="{FF2B5EF4-FFF2-40B4-BE49-F238E27FC236}">
                  <a16:creationId xmlns:a16="http://schemas.microsoft.com/office/drawing/2014/main" id="{8AFE6215-C97F-D7E3-5840-DA89BEB57F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9475" y="1240394"/>
              <a:ext cx="2486432" cy="139240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5AA43B0-E287-223A-8CBB-4572FFAAE88F}"/>
              </a:ext>
            </a:extLst>
          </p:cNvPr>
          <p:cNvSpPr txBox="1"/>
          <p:nvPr/>
        </p:nvSpPr>
        <p:spPr>
          <a:xfrm>
            <a:off x="228600" y="2324279"/>
            <a:ext cx="699230" cy="369332"/>
          </a:xfrm>
          <a:prstGeom prst="rect">
            <a:avLst/>
          </a:prstGeom>
          <a:noFill/>
        </p:spPr>
        <p:txBody>
          <a:bodyPr wrap="none" rtlCol="0">
            <a:spAutoFit/>
          </a:bodyPr>
          <a:lstStyle/>
          <a:p>
            <a:r>
              <a:rPr lang="en-US" dirty="0">
                <a:latin typeface="GILL SANS SEMIBOLD" panose="020B0502020104020203" pitchFamily="34" charset="-79"/>
                <a:cs typeface="GILL SANS SEMIBOLD" panose="020B0502020104020203" pitchFamily="34" charset="-79"/>
              </a:rPr>
              <a:t>Apps</a:t>
            </a:r>
          </a:p>
        </p:txBody>
      </p:sp>
      <p:sp>
        <p:nvSpPr>
          <p:cNvPr id="11" name="TextBox 10">
            <a:extLst>
              <a:ext uri="{FF2B5EF4-FFF2-40B4-BE49-F238E27FC236}">
                <a16:creationId xmlns:a16="http://schemas.microsoft.com/office/drawing/2014/main" id="{5BDFFC3D-AE18-4241-5FEF-4365CAD2D90C}"/>
              </a:ext>
            </a:extLst>
          </p:cNvPr>
          <p:cNvSpPr txBox="1"/>
          <p:nvPr/>
        </p:nvSpPr>
        <p:spPr>
          <a:xfrm>
            <a:off x="10059" y="5680125"/>
            <a:ext cx="1190134" cy="369332"/>
          </a:xfrm>
          <a:prstGeom prst="rect">
            <a:avLst/>
          </a:prstGeom>
          <a:noFill/>
        </p:spPr>
        <p:txBody>
          <a:bodyPr wrap="none" rtlCol="0">
            <a:spAutoFit/>
          </a:bodyPr>
          <a:lstStyle/>
          <a:p>
            <a:r>
              <a:rPr lang="en-US" dirty="0">
                <a:latin typeface="GILL SANS SEMIBOLD" panose="020B0502020104020203" pitchFamily="34" charset="-79"/>
                <a:cs typeface="GILL SANS SEMIBOLD" panose="020B0502020104020203" pitchFamily="34" charset="-79"/>
              </a:rPr>
              <a:t>Hardware</a:t>
            </a:r>
          </a:p>
        </p:txBody>
      </p:sp>
      <p:cxnSp>
        <p:nvCxnSpPr>
          <p:cNvPr id="13" name="Straight Connector 12">
            <a:extLst>
              <a:ext uri="{FF2B5EF4-FFF2-40B4-BE49-F238E27FC236}">
                <a16:creationId xmlns:a16="http://schemas.microsoft.com/office/drawing/2014/main" id="{CFCF89C8-46A0-7AEF-D8BE-FAF8B5CF8EB5}"/>
              </a:ext>
            </a:extLst>
          </p:cNvPr>
          <p:cNvCxnSpPr/>
          <p:nvPr/>
        </p:nvCxnSpPr>
        <p:spPr bwMode="auto">
          <a:xfrm>
            <a:off x="5791200" y="993209"/>
            <a:ext cx="0" cy="5528216"/>
          </a:xfrm>
          <a:prstGeom prst="line">
            <a:avLst/>
          </a:prstGeom>
          <a:solidFill>
            <a:schemeClr val="bg1"/>
          </a:solidFill>
          <a:ln w="12700"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Rectangle 13">
            <a:extLst>
              <a:ext uri="{FF2B5EF4-FFF2-40B4-BE49-F238E27FC236}">
                <a16:creationId xmlns:a16="http://schemas.microsoft.com/office/drawing/2014/main" id="{BE95C278-86F8-1F3E-B5AE-84461F831024}"/>
              </a:ext>
            </a:extLst>
          </p:cNvPr>
          <p:cNvSpPr/>
          <p:nvPr/>
        </p:nvSpPr>
        <p:spPr bwMode="auto">
          <a:xfrm>
            <a:off x="1200193" y="3409040"/>
            <a:ext cx="4133805" cy="858160"/>
          </a:xfrm>
          <a:prstGeom prst="rect">
            <a:avLst/>
          </a:prstGeom>
          <a:solidFill>
            <a:srgbClr val="FF6600"/>
          </a:solidFill>
          <a:ln w="127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OS (e.g., iOS, Android)</a:t>
            </a:r>
          </a:p>
        </p:txBody>
      </p:sp>
      <p:sp>
        <p:nvSpPr>
          <p:cNvPr id="15" name="Rectangle 14">
            <a:extLst>
              <a:ext uri="{FF2B5EF4-FFF2-40B4-BE49-F238E27FC236}">
                <a16:creationId xmlns:a16="http://schemas.microsoft.com/office/drawing/2014/main" id="{84F50EA5-9E72-FC80-3AF8-313C7F00A796}"/>
              </a:ext>
            </a:extLst>
          </p:cNvPr>
          <p:cNvSpPr/>
          <p:nvPr/>
        </p:nvSpPr>
        <p:spPr bwMode="auto">
          <a:xfrm>
            <a:off x="6851585" y="3031058"/>
            <a:ext cx="4133805" cy="858160"/>
          </a:xfrm>
          <a:prstGeom prst="rect">
            <a:avLst/>
          </a:prstGeom>
          <a:solidFill>
            <a:srgbClr val="FF6600"/>
          </a:solidFill>
          <a:ln w="127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u="none" strike="noStrike" cap="none" normalizeH="0" baseline="0" dirty="0">
                <a:ln>
                  <a:noFill/>
                </a:ln>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OS (e.g., MacOS, Linux, Windows)</a:t>
            </a:r>
          </a:p>
        </p:txBody>
      </p:sp>
    </p:spTree>
    <p:extLst>
      <p:ext uri="{BB962C8B-B14F-4D97-AF65-F5344CB8AC3E}">
        <p14:creationId xmlns:p14="http://schemas.microsoft.com/office/powerpoint/2010/main" val="36985429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dissolve">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itle 7"/>
          <p:cNvSpPr>
            <a:spLocks noGrp="1"/>
          </p:cNvSpPr>
          <p:nvPr>
            <p:ph type="title"/>
          </p:nvPr>
        </p:nvSpPr>
        <p:spPr/>
        <p:txBody>
          <a:bodyPr/>
          <a:lstStyle/>
          <a:p>
            <a:pPr>
              <a:defRPr/>
            </a:pPr>
            <a:r>
              <a:rPr lang="en-US" altLang="en-US">
                <a:latin typeface="Gill Sans Light" charset="0"/>
                <a:cs typeface="Gill Sans Light" charset="0"/>
              </a:rPr>
              <a:t>What is an operating system?</a:t>
            </a:r>
          </a:p>
        </p:txBody>
      </p:sp>
      <p:sp>
        <p:nvSpPr>
          <p:cNvPr id="10243" name="Content Placeholder 8"/>
          <p:cNvSpPr>
            <a:spLocks noGrp="1"/>
          </p:cNvSpPr>
          <p:nvPr>
            <p:ph idx="1"/>
          </p:nvPr>
        </p:nvSpPr>
        <p:spPr>
          <a:xfrm>
            <a:off x="685800" y="838200"/>
            <a:ext cx="10972800" cy="2514600"/>
          </a:xfrm>
        </p:spPr>
        <p:txBody>
          <a:bodyPr/>
          <a:lstStyle/>
          <a:p>
            <a:pPr marL="0" indent="0">
              <a:buNone/>
              <a:defRPr/>
            </a:pPr>
            <a:r>
              <a:rPr lang="en-US" dirty="0">
                <a:ea typeface="ＭＳ Ｐゴシック" charset="0"/>
              </a:rPr>
              <a:t>Special layer of software that provides application software access to hardware resources</a:t>
            </a:r>
          </a:p>
          <a:p>
            <a:pPr lvl="1">
              <a:defRPr/>
            </a:pPr>
            <a:r>
              <a:rPr lang="en-US" dirty="0">
                <a:ea typeface="ＭＳ Ｐゴシック" charset="0"/>
              </a:rPr>
              <a:t>Convenient abstraction of complex hardware devices</a:t>
            </a:r>
          </a:p>
          <a:p>
            <a:pPr lvl="1">
              <a:defRPr/>
            </a:pPr>
            <a:r>
              <a:rPr lang="en-US" dirty="0">
                <a:ea typeface="ＭＳ Ｐゴシック" charset="0"/>
              </a:rPr>
              <a:t>Protected access to shared resources</a:t>
            </a:r>
          </a:p>
          <a:p>
            <a:pPr lvl="1">
              <a:defRPr/>
            </a:pPr>
            <a:r>
              <a:rPr lang="en-US" dirty="0">
                <a:ea typeface="ＭＳ Ｐゴシック" charset="0"/>
              </a:rPr>
              <a:t>Security and authentication</a:t>
            </a:r>
          </a:p>
          <a:p>
            <a:pPr lvl="1">
              <a:defRPr/>
            </a:pPr>
            <a:r>
              <a:rPr lang="en-US" dirty="0">
                <a:ea typeface="ＭＳ Ｐゴシック" charset="0"/>
              </a:rPr>
              <a:t>Communication amongst logical entities</a:t>
            </a:r>
          </a:p>
          <a:p>
            <a:pPr lvl="1">
              <a:defRPr/>
            </a:pPr>
            <a:endParaRPr lang="en-US" dirty="0">
              <a:ea typeface="ＭＳ Ｐゴシック" charset="0"/>
            </a:endParaRPr>
          </a:p>
          <a:p>
            <a:pPr lvl="1">
              <a:defRPr/>
            </a:pPr>
            <a:endParaRPr lang="en-US" dirty="0">
              <a:ea typeface="ＭＳ Ｐゴシック" charset="0"/>
            </a:endParaRPr>
          </a:p>
        </p:txBody>
      </p:sp>
      <p:sp>
        <p:nvSpPr>
          <p:cNvPr id="17411" name="Rectangle 9"/>
          <p:cNvSpPr>
            <a:spLocks noChangeArrowheads="1"/>
          </p:cNvSpPr>
          <p:nvPr/>
        </p:nvSpPr>
        <p:spPr bwMode="auto">
          <a:xfrm>
            <a:off x="4572000" y="5029200"/>
            <a:ext cx="2362200" cy="914400"/>
          </a:xfrm>
          <a:prstGeom prst="rect">
            <a:avLst/>
          </a:prstGeom>
          <a:solidFill>
            <a:schemeClr val="bg2"/>
          </a:solidFill>
          <a:ln w="12700">
            <a:solidFill>
              <a:schemeClr val="tx1"/>
            </a:solidFill>
            <a:round/>
            <a:headEnd type="none" w="sm" len="sm"/>
            <a:tailEnd type="none" w="sm" len="sm"/>
          </a:ln>
        </p:spPr>
        <p:txBody>
          <a:bodyPr/>
          <a:lstStyle/>
          <a:p>
            <a:pPr algn="ctr"/>
            <a:endParaRPr lang="en-US" b="0">
              <a:latin typeface="Gill Sans Light" charset="0"/>
              <a:cs typeface="Gill Sans Light" charset="0"/>
            </a:endParaRPr>
          </a:p>
          <a:p>
            <a:pPr algn="ctr"/>
            <a:r>
              <a:rPr lang="en-US" b="0">
                <a:latin typeface="Gill Sans Light" charset="0"/>
                <a:cs typeface="Gill Sans Light" charset="0"/>
              </a:rPr>
              <a:t>Hardware</a:t>
            </a:r>
          </a:p>
        </p:txBody>
      </p:sp>
      <p:sp>
        <p:nvSpPr>
          <p:cNvPr id="17412" name="Rounded Rectangle 10"/>
          <p:cNvSpPr>
            <a:spLocks noChangeArrowheads="1"/>
          </p:cNvSpPr>
          <p:nvPr/>
        </p:nvSpPr>
        <p:spPr bwMode="auto">
          <a:xfrm>
            <a:off x="4572000" y="4038600"/>
            <a:ext cx="914400" cy="685800"/>
          </a:xfrm>
          <a:prstGeom prst="roundRect">
            <a:avLst>
              <a:gd name="adj" fmla="val 16667"/>
            </a:avLst>
          </a:prstGeom>
          <a:solidFill>
            <a:srgbClr val="72AAAE"/>
          </a:solidFill>
          <a:ln w="12700">
            <a:solidFill>
              <a:schemeClr val="tx1"/>
            </a:solidFill>
            <a:round/>
            <a:headEnd type="none" w="sm" len="sm"/>
            <a:tailEnd type="none" w="sm" len="sm"/>
          </a:ln>
        </p:spPr>
        <p:txBody>
          <a:bodyPr/>
          <a:lstStyle/>
          <a:p>
            <a:pPr algn="ctr"/>
            <a:r>
              <a:rPr lang="en-US" b="0">
                <a:latin typeface="Gill Sans Light" charset="0"/>
                <a:cs typeface="Gill Sans Light" charset="0"/>
              </a:rPr>
              <a:t>appln</a:t>
            </a:r>
          </a:p>
        </p:txBody>
      </p:sp>
      <p:sp>
        <p:nvSpPr>
          <p:cNvPr id="18437" name="Rounded Rectangle 11"/>
          <p:cNvSpPr>
            <a:spLocks noChangeArrowheads="1"/>
          </p:cNvSpPr>
          <p:nvPr/>
        </p:nvSpPr>
        <p:spPr bwMode="auto">
          <a:xfrm>
            <a:off x="5029200" y="3886200"/>
            <a:ext cx="914400" cy="685800"/>
          </a:xfrm>
          <a:prstGeom prst="roundRect">
            <a:avLst>
              <a:gd name="adj" fmla="val 16667"/>
            </a:avLst>
          </a:prstGeom>
          <a:solidFill>
            <a:schemeClr val="accent1">
              <a:lumMod val="20000"/>
              <a:lumOff val="80000"/>
            </a:schemeClr>
          </a:solidFill>
          <a:ln w="12700">
            <a:solidFill>
              <a:schemeClr val="tx1"/>
            </a:solidFill>
            <a:round/>
            <a:headEnd type="none" w="sm" len="sm"/>
            <a:tailEnd type="none" w="sm" len="sm"/>
          </a:ln>
        </p:spPr>
        <p:txBody>
          <a:bodyPr/>
          <a:lstStyle/>
          <a:p>
            <a:pPr algn="ctr">
              <a:defRPr/>
            </a:pPr>
            <a:r>
              <a:rPr lang="en-US" b="0">
                <a:latin typeface="Gill Sans Light" charset="0"/>
                <a:cs typeface="Gill Sans Light" charset="0"/>
              </a:rPr>
              <a:t>appln</a:t>
            </a:r>
          </a:p>
        </p:txBody>
      </p:sp>
      <p:sp>
        <p:nvSpPr>
          <p:cNvPr id="18438" name="Rounded Rectangle 12"/>
          <p:cNvSpPr>
            <a:spLocks noChangeArrowheads="1"/>
          </p:cNvSpPr>
          <p:nvPr/>
        </p:nvSpPr>
        <p:spPr bwMode="auto">
          <a:xfrm>
            <a:off x="5410200" y="3733800"/>
            <a:ext cx="914400" cy="685800"/>
          </a:xfrm>
          <a:prstGeom prst="roundRect">
            <a:avLst>
              <a:gd name="adj" fmla="val 16667"/>
            </a:avLst>
          </a:prstGeom>
          <a:solidFill>
            <a:schemeClr val="accent6">
              <a:lumMod val="20000"/>
              <a:lumOff val="80000"/>
            </a:schemeClr>
          </a:solidFill>
          <a:ln w="12700">
            <a:solidFill>
              <a:schemeClr val="tx1"/>
            </a:solidFill>
            <a:round/>
            <a:headEnd type="none" w="sm" len="sm"/>
            <a:tailEnd type="none" w="sm" len="sm"/>
          </a:ln>
        </p:spPr>
        <p:txBody>
          <a:bodyPr/>
          <a:lstStyle/>
          <a:p>
            <a:pPr algn="ctr">
              <a:defRPr/>
            </a:pPr>
            <a:r>
              <a:rPr lang="en-US" b="0" dirty="0" err="1">
                <a:latin typeface="Gill Sans Light" charset="0"/>
                <a:cs typeface="Gill Sans Light" charset="0"/>
              </a:rPr>
              <a:t>appl</a:t>
            </a:r>
            <a:r>
              <a:rPr lang="en-US" b="0" dirty="0">
                <a:latin typeface="Gill Sans Light" charset="0"/>
                <a:cs typeface="Gill Sans Light" charset="0"/>
              </a:rPr>
              <a:t> n</a:t>
            </a:r>
          </a:p>
        </p:txBody>
      </p:sp>
      <p:sp>
        <p:nvSpPr>
          <p:cNvPr id="17415" name="Rectangle 14"/>
          <p:cNvSpPr>
            <a:spLocks noChangeArrowheads="1"/>
          </p:cNvSpPr>
          <p:nvPr/>
        </p:nvSpPr>
        <p:spPr bwMode="auto">
          <a:xfrm>
            <a:off x="5181600" y="4800600"/>
            <a:ext cx="2057400" cy="152400"/>
          </a:xfrm>
          <a:prstGeom prst="rect">
            <a:avLst/>
          </a:prstGeom>
          <a:solidFill>
            <a:srgbClr val="FF6600"/>
          </a:soli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a:lstStyle/>
          <a:p>
            <a:endParaRPr lang="en-US" b="0">
              <a:latin typeface="Gill Sans Light" charset="0"/>
              <a:cs typeface="Gill Sans Light" charset="0"/>
            </a:endParaRPr>
          </a:p>
        </p:txBody>
      </p:sp>
      <p:sp>
        <p:nvSpPr>
          <p:cNvPr id="16" name="Rectangle 15"/>
          <p:cNvSpPr/>
          <p:nvPr/>
        </p:nvSpPr>
        <p:spPr bwMode="auto">
          <a:xfrm>
            <a:off x="6477000" y="4343400"/>
            <a:ext cx="762000" cy="457200"/>
          </a:xfrm>
          <a:prstGeom prst="rect">
            <a:avLst/>
          </a:prstGeom>
          <a:solidFill>
            <a:srgbClr val="FF6600"/>
          </a:solidFill>
          <a:ln w="12700" cap="flat" cmpd="sng" algn="ctr">
            <a:noFill/>
            <a:prstDash val="solid"/>
            <a:round/>
            <a:headEnd type="none" w="sm" len="sm"/>
            <a:tailEnd type="none" w="sm" len="sm"/>
          </a:ln>
          <a:effectLst/>
        </p:spPr>
        <p:txBody>
          <a:bodyPr/>
          <a:lstStyle/>
          <a:p>
            <a:pPr algn="ctr">
              <a:defRPr/>
            </a:pPr>
            <a:r>
              <a:rPr lang="en-US" b="0" dirty="0">
                <a:solidFill>
                  <a:schemeClr val="bg1"/>
                </a:solidFill>
                <a:latin typeface="Gill Sans Light"/>
                <a:ea typeface="+mn-ea"/>
                <a:cs typeface="Gill Sans Light"/>
              </a:rPr>
              <a:t>OS</a:t>
            </a:r>
          </a:p>
        </p:txBody>
      </p:sp>
      <p:cxnSp>
        <p:nvCxnSpPr>
          <p:cNvPr id="17417" name="Straight Arrow Connector 17"/>
          <p:cNvCxnSpPr>
            <a:cxnSpLocks noChangeShapeType="1"/>
            <a:stCxn id="17411" idx="3"/>
          </p:cNvCxnSpPr>
          <p:nvPr/>
        </p:nvCxnSpPr>
        <p:spPr bwMode="auto">
          <a:xfrm>
            <a:off x="6934200" y="5486400"/>
            <a:ext cx="1524000" cy="0"/>
          </a:xfrm>
          <a:prstGeom prst="straightConnector1">
            <a:avLst/>
          </a:prstGeom>
          <a:noFill/>
          <a:ln w="127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696054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dissolve">
                                      <p:cBhvr>
                                        <p:cTn id="7" dur="500"/>
                                        <p:tgtEl>
                                          <p:spTgt spid="10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dissolve">
                                      <p:cBhvr>
                                        <p:cTn id="12" dur="500"/>
                                        <p:tgtEl>
                                          <p:spTgt spid="1024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dissolve">
                                      <p:cBhvr>
                                        <p:cTn id="15" dur="500"/>
                                        <p:tgtEl>
                                          <p:spTgt spid="1024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243">
                                            <p:txEl>
                                              <p:pRg st="3" end="3"/>
                                            </p:txEl>
                                          </p:spTgt>
                                        </p:tgtEl>
                                        <p:attrNameLst>
                                          <p:attrName>style.visibility</p:attrName>
                                        </p:attrNameLst>
                                      </p:cBhvr>
                                      <p:to>
                                        <p:strVal val="visible"/>
                                      </p:to>
                                    </p:set>
                                    <p:animEffect transition="in" filter="dissolve">
                                      <p:cBhvr>
                                        <p:cTn id="18" dur="500"/>
                                        <p:tgtEl>
                                          <p:spTgt spid="1024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dissolve">
                                      <p:cBhvr>
                                        <p:cTn id="21"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Gill Sans Light"/>
                <a:cs typeface="Gill Sans Light"/>
              </a:rPr>
              <a:t>What Does an OS do?</a:t>
            </a:r>
          </a:p>
        </p:txBody>
      </p:sp>
      <p:sp>
        <p:nvSpPr>
          <p:cNvPr id="3" name="Content Placeholder 2"/>
          <p:cNvSpPr>
            <a:spLocks noGrp="1"/>
          </p:cNvSpPr>
          <p:nvPr>
            <p:ph idx="1"/>
          </p:nvPr>
        </p:nvSpPr>
        <p:spPr>
          <a:xfrm>
            <a:off x="1320800" y="914400"/>
            <a:ext cx="9347200" cy="5105400"/>
          </a:xfrm>
        </p:spPr>
        <p:txBody>
          <a:bodyPr/>
          <a:lstStyle/>
          <a:p>
            <a:pPr>
              <a:defRPr/>
            </a:pPr>
            <a:r>
              <a:rPr lang="en-US" dirty="0"/>
              <a:t>Provide abstractions to </a:t>
            </a:r>
            <a:r>
              <a:rPr lang="en-US" b="1" dirty="0"/>
              <a:t>apps</a:t>
            </a:r>
          </a:p>
          <a:p>
            <a:pPr lvl="1">
              <a:defRPr/>
            </a:pPr>
            <a:r>
              <a:rPr lang="en-US" dirty="0"/>
              <a:t>File systems</a:t>
            </a:r>
          </a:p>
          <a:p>
            <a:pPr lvl="1">
              <a:defRPr/>
            </a:pPr>
            <a:r>
              <a:rPr lang="en-US" dirty="0"/>
              <a:t>Processes, threads </a:t>
            </a:r>
          </a:p>
          <a:p>
            <a:pPr lvl="1">
              <a:defRPr/>
            </a:pPr>
            <a:r>
              <a:rPr lang="en-US" dirty="0"/>
              <a:t>VM, containers</a:t>
            </a:r>
          </a:p>
          <a:p>
            <a:pPr lvl="1">
              <a:defRPr/>
            </a:pPr>
            <a:r>
              <a:rPr lang="en-US" dirty="0"/>
              <a:t>Naming system</a:t>
            </a:r>
          </a:p>
          <a:p>
            <a:pPr lvl="1">
              <a:defRPr/>
            </a:pPr>
            <a:r>
              <a:rPr lang="is-IS" dirty="0"/>
              <a:t>…</a:t>
            </a:r>
            <a:endParaRPr lang="en-US" dirty="0"/>
          </a:p>
          <a:p>
            <a:pPr>
              <a:defRPr/>
            </a:pPr>
            <a:r>
              <a:rPr lang="en-US" dirty="0"/>
              <a:t>Manage resources:</a:t>
            </a:r>
          </a:p>
          <a:p>
            <a:pPr lvl="1">
              <a:defRPr/>
            </a:pPr>
            <a:r>
              <a:rPr lang="en-US" dirty="0"/>
              <a:t>Memory, CPU, storage, </a:t>
            </a:r>
            <a:r>
              <a:rPr lang="is-IS" dirty="0"/>
              <a:t>…</a:t>
            </a:r>
            <a:endParaRPr lang="en-US" dirty="0"/>
          </a:p>
          <a:p>
            <a:pPr>
              <a:defRPr/>
            </a:pPr>
            <a:r>
              <a:rPr lang="en-US" dirty="0"/>
              <a:t>Achieves the above by implementing specific </a:t>
            </a:r>
            <a:r>
              <a:rPr lang="en-US" dirty="0" err="1"/>
              <a:t>algos</a:t>
            </a:r>
            <a:r>
              <a:rPr lang="en-US" dirty="0"/>
              <a:t> and techniques:</a:t>
            </a:r>
          </a:p>
          <a:p>
            <a:pPr lvl="1">
              <a:defRPr/>
            </a:pPr>
            <a:r>
              <a:rPr lang="en-US" dirty="0"/>
              <a:t>Scheduling</a:t>
            </a:r>
          </a:p>
          <a:p>
            <a:pPr lvl="1">
              <a:defRPr/>
            </a:pPr>
            <a:r>
              <a:rPr lang="en-US" dirty="0"/>
              <a:t>Concurrency</a:t>
            </a:r>
          </a:p>
          <a:p>
            <a:pPr lvl="1">
              <a:defRPr/>
            </a:pPr>
            <a:r>
              <a:rPr lang="en-US" dirty="0"/>
              <a:t>Transactions</a:t>
            </a:r>
          </a:p>
          <a:p>
            <a:pPr lvl="1">
              <a:defRPr/>
            </a:pPr>
            <a:r>
              <a:rPr lang="en-US" dirty="0"/>
              <a:t>Security</a:t>
            </a:r>
          </a:p>
          <a:p>
            <a:pPr lvl="1">
              <a:defRPr/>
            </a:pPr>
            <a:r>
              <a:rPr lang="is-IS" dirty="0"/>
              <a:t>…..</a:t>
            </a:r>
            <a:endParaRPr lang="en-US" dirty="0"/>
          </a:p>
          <a:p>
            <a:pPr>
              <a:defRPr/>
            </a:pPr>
            <a:endParaRPr lang="en-US" dirty="0"/>
          </a:p>
          <a:p>
            <a:pPr>
              <a:defRPr/>
            </a:pPr>
            <a:endParaRPr lang="en-US" dirty="0"/>
          </a:p>
        </p:txBody>
      </p:sp>
    </p:spTree>
    <p:extLst>
      <p:ext uri="{BB962C8B-B14F-4D97-AF65-F5344CB8AC3E}">
        <p14:creationId xmlns:p14="http://schemas.microsoft.com/office/powerpoint/2010/main" val="37563556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44.2|17|9.4|16.4|13.2|16"/>
</p:tagLst>
</file>

<file path=ppt/tags/tag2.xml><?xml version="1.0" encoding="utf-8"?>
<p:tagLst xmlns:a="http://schemas.openxmlformats.org/drawingml/2006/main" xmlns:r="http://schemas.openxmlformats.org/officeDocument/2006/relationships" xmlns:p="http://schemas.openxmlformats.org/presentationml/2006/main">
  <p:tag name="TIMING" val="|8.3|133|17.8|16.7|9.2"/>
</p:tagLst>
</file>

<file path=ppt/tags/tag3.xml><?xml version="1.0" encoding="utf-8"?>
<p:tagLst xmlns:a="http://schemas.openxmlformats.org/drawingml/2006/main" xmlns:r="http://schemas.openxmlformats.org/officeDocument/2006/relationships" xmlns:p="http://schemas.openxmlformats.org/presentationml/2006/main">
  <p:tag name="TIMING" val="|8.1|28.1|91.2"/>
</p:tagLst>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64196</TotalTime>
  <Pages>60</Pages>
  <Words>4213</Words>
  <Application>Microsoft Macintosh PowerPoint</Application>
  <PresentationFormat>Widescreen</PresentationFormat>
  <Paragraphs>914</Paragraphs>
  <Slides>69</Slides>
  <Notes>17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85" baseType="lpstr">
      <vt:lpstr>ＭＳ Ｐゴシック</vt:lpstr>
      <vt:lpstr>Arial</vt:lpstr>
      <vt:lpstr>Century Gothic</vt:lpstr>
      <vt:lpstr>Comic Sans MS</vt:lpstr>
      <vt:lpstr>Consolas</vt:lpstr>
      <vt:lpstr>Courier New</vt:lpstr>
      <vt:lpstr>Gill Sans</vt:lpstr>
      <vt:lpstr>Gill Sans Light</vt:lpstr>
      <vt:lpstr>GILL SANS SEMIBOLD</vt:lpstr>
      <vt:lpstr>Helvetica</vt:lpstr>
      <vt:lpstr>Helvetica Neue</vt:lpstr>
      <vt:lpstr>Poppins</vt:lpstr>
      <vt:lpstr>Poppins SemiBold</vt:lpstr>
      <vt:lpstr>Office</vt:lpstr>
      <vt:lpstr>Image</vt:lpstr>
      <vt:lpstr>Chart</vt:lpstr>
      <vt:lpstr>CS162 Operating Systems and Systems Programming Lecture 1  What is an Operating System?</vt:lpstr>
      <vt:lpstr>Instructor: Ion Stoica</vt:lpstr>
      <vt:lpstr>CS162 TAs: Sections TBA</vt:lpstr>
      <vt:lpstr>CS162 Readers</vt:lpstr>
      <vt:lpstr>Enrollment</vt:lpstr>
      <vt:lpstr>Goals for Today</vt:lpstr>
      <vt:lpstr>What is an operating system?</vt:lpstr>
      <vt:lpstr>What is an operating system?</vt:lpstr>
      <vt:lpstr>What Does an OS do?</vt:lpstr>
      <vt:lpstr>Von Neumann Architecture</vt:lpstr>
      <vt:lpstr>Hardware/Software Interface</vt:lpstr>
      <vt:lpstr>What is an Operating System?</vt:lpstr>
      <vt:lpstr>OS Basics: Virtualizing the Machine</vt:lpstr>
      <vt:lpstr>Compiled Program’s View of the World</vt:lpstr>
      <vt:lpstr>System Programmer’s View of the World</vt:lpstr>
      <vt:lpstr>What’s in a Process?</vt:lpstr>
      <vt:lpstr>For Example…</vt:lpstr>
      <vt:lpstr>Operating System’s View of the World</vt:lpstr>
      <vt:lpstr>Operating System’s View of the World</vt:lpstr>
      <vt:lpstr>What is an Operating System?</vt:lpstr>
      <vt:lpstr>OS Basics: Running a Process</vt:lpstr>
      <vt:lpstr>OS Basics: Switching Processes</vt:lpstr>
      <vt:lpstr>OS Basics: Switching Processes</vt:lpstr>
      <vt:lpstr>OS Basics: Switching Processes</vt:lpstr>
      <vt:lpstr>OS Basics: Switching Processes</vt:lpstr>
      <vt:lpstr>OS Basics: Protection</vt:lpstr>
      <vt:lpstr>OS Basics: Protection</vt:lpstr>
      <vt:lpstr>OS Basics: Protection</vt:lpstr>
      <vt:lpstr>What is an Operating System?</vt:lpstr>
      <vt:lpstr>OS Basics: I/O</vt:lpstr>
      <vt:lpstr>OS Basics: Look and Feel</vt:lpstr>
      <vt:lpstr>OS Basics: Background Management</vt:lpstr>
      <vt:lpstr>What is an Operating System?</vt:lpstr>
      <vt:lpstr>Why take CS162?</vt:lpstr>
      <vt:lpstr>What makes Operating Systems Exciting and Challenging?</vt:lpstr>
      <vt:lpstr>Technology Trends: Moore’s Law</vt:lpstr>
      <vt:lpstr>Moore’s Law coming to an end</vt:lpstr>
      <vt:lpstr>Specialized processors to the rescue</vt:lpstr>
      <vt:lpstr>Not only specialized processors…</vt:lpstr>
      <vt:lpstr>A Modern Processor: Intel Sandy Bridge</vt:lpstr>
      <vt:lpstr>Not only specialized processors…</vt:lpstr>
      <vt:lpstr>SSD overtaking HDD</vt:lpstr>
      <vt:lpstr>SSD/Flash Dominating</vt:lpstr>
      <vt:lpstr>Storage Capacity</vt:lpstr>
      <vt:lpstr>Network Capacity</vt:lpstr>
      <vt:lpstr>People-to-Computer Ratio Over Time</vt:lpstr>
      <vt:lpstr>And Range of Timescales</vt:lpstr>
      <vt:lpstr>Challenge: Complexity</vt:lpstr>
      <vt:lpstr>PowerPoint Presentation</vt:lpstr>
      <vt:lpstr>Greatest Artifact of Human Civilization…</vt:lpstr>
      <vt:lpstr>Running Systems at Internet Scale</vt:lpstr>
      <vt:lpstr>Not Only PCs connected to the Internet</vt:lpstr>
      <vt:lpstr>Societal Scale Information Systems (Or the “Internet of Things”?)</vt:lpstr>
      <vt:lpstr>Example: What’s in a Search Query?</vt:lpstr>
      <vt:lpstr>AI demands are exploding </vt:lpstr>
      <vt:lpstr>Growing gap between demand and supply </vt:lpstr>
      <vt:lpstr>Specialized hardware not enough</vt:lpstr>
      <vt:lpstr>From Servers to Pods</vt:lpstr>
      <vt:lpstr>Increasing Software Complexity</vt:lpstr>
      <vt:lpstr>How do we tame complexity?</vt:lpstr>
      <vt:lpstr>Syllabus</vt:lpstr>
      <vt:lpstr>Infrastructure, Textbook &amp; Readings</vt:lpstr>
      <vt:lpstr>Learning by Doing</vt:lpstr>
      <vt:lpstr>Group Projects</vt:lpstr>
      <vt:lpstr>Getting started</vt:lpstr>
      <vt:lpstr>Preparing Yourself for this Class</vt:lpstr>
      <vt:lpstr>Grading (Tentative breakdown)</vt:lpstr>
      <vt:lpstr>CS 162 Collaboration Policy</vt:lpstr>
      <vt:lpstr>Lecture Goal</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Ion Stoica</cp:lastModifiedBy>
  <cp:revision>612</cp:revision>
  <cp:lastPrinted>2021-08-27T00:23:33Z</cp:lastPrinted>
  <dcterms:created xsi:type="dcterms:W3CDTF">1995-08-12T11:37:26Z</dcterms:created>
  <dcterms:modified xsi:type="dcterms:W3CDTF">2024-08-30T03:24:03Z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